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57" r:id="rId15"/>
    <p:sldId id="261" r:id="rId16"/>
    <p:sldId id="262" r:id="rId17"/>
    <p:sldId id="268" r:id="rId18"/>
    <p:sldId id="263" r:id="rId19"/>
    <p:sldId id="264" r:id="rId20"/>
    <p:sldId id="265" r:id="rId21"/>
    <p:sldId id="266" r:id="rId22"/>
    <p:sldId id="267" r:id="rId23"/>
    <p:sldId id="269" r:id="rId24"/>
    <p:sldId id="270" r:id="rId25"/>
    <p:sldId id="271" r:id="rId26"/>
    <p:sldId id="258" r:id="rId27"/>
    <p:sldId id="259" r:id="rId28"/>
    <p:sldId id="272"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24" y="-104"/>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3A060-2861-BB4F-A0C4-1939D74A0ECC}" type="datetimeFigureOut">
              <a:rPr lang="en-US" smtClean="0"/>
              <a:t>4/23/15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C7656-865A-A642-BFC4-32B025DE3260}" type="slidenum">
              <a:rPr lang="en-US" smtClean="0"/>
              <a:t>‹#›</a:t>
            </a:fld>
            <a:endParaRPr lang="en-US"/>
          </a:p>
        </p:txBody>
      </p:sp>
    </p:spTree>
    <p:extLst>
      <p:ext uri="{BB962C8B-B14F-4D97-AF65-F5344CB8AC3E}">
        <p14:creationId xmlns:p14="http://schemas.microsoft.com/office/powerpoint/2010/main" val="2556091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agile person from http://</a:t>
            </a:r>
            <a:r>
              <a:rPr lang="en-US" dirty="0" err="1" smtClean="0"/>
              <a:t>www.htxt.co.za</a:t>
            </a:r>
            <a:r>
              <a:rPr lang="en-US" dirty="0" smtClean="0"/>
              <a:t>/2013/07/03/agile-</a:t>
            </a:r>
            <a:r>
              <a:rPr lang="en-US" dirty="0" err="1" smtClean="0"/>
              <a:t>africa</a:t>
            </a:r>
            <a:r>
              <a:rPr lang="en-US" dirty="0" smtClean="0"/>
              <a:t>-conference-announced/</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1</a:t>
            </a:fld>
            <a:endParaRPr lang="en-US"/>
          </a:p>
        </p:txBody>
      </p:sp>
    </p:spTree>
    <p:extLst>
      <p:ext uri="{BB962C8B-B14F-4D97-AF65-F5344CB8AC3E}">
        <p14:creationId xmlns:p14="http://schemas.microsoft.com/office/powerpoint/2010/main" val="51022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www.creativerealities.com</a:t>
            </a:r>
            <a:r>
              <a:rPr lang="en-US" dirty="0" smtClean="0"/>
              <a:t>/innovationist-blog/bid/103494/Let-s-not-confuse-good-brainstorming-with-the-new-Groupthink</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13</a:t>
            </a:fld>
            <a:endParaRPr lang="en-US"/>
          </a:p>
        </p:txBody>
      </p:sp>
    </p:spTree>
    <p:extLst>
      <p:ext uri="{BB962C8B-B14F-4D97-AF65-F5344CB8AC3E}">
        <p14:creationId xmlns:p14="http://schemas.microsoft.com/office/powerpoint/2010/main" val="238136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Chicken</a:t>
            </a:r>
            <a:r>
              <a:rPr lang="en-US" baseline="0" dirty="0" smtClean="0"/>
              <a:t> and egg image from http://</a:t>
            </a:r>
            <a:r>
              <a:rPr lang="en-US" baseline="0" dirty="0" err="1" smtClean="0"/>
              <a:t>www.swamij.com</a:t>
            </a:r>
            <a:r>
              <a:rPr lang="en-US" baseline="0" dirty="0" smtClean="0"/>
              <a:t>/chicken-egg-</a:t>
            </a:r>
            <a:r>
              <a:rPr lang="en-US" baseline="0" dirty="0" err="1" smtClean="0"/>
              <a:t>nondualism</a:t>
            </a:r>
            <a:r>
              <a:rPr lang="en-US" baseline="0" dirty="0" smtClean="0"/>
              <a:t>-</a:t>
            </a:r>
            <a:r>
              <a:rPr lang="en-US" baseline="0" dirty="0" err="1" smtClean="0"/>
              <a:t>god.htm</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14</a:t>
            </a:fld>
            <a:endParaRPr lang="en-US"/>
          </a:p>
        </p:txBody>
      </p:sp>
    </p:spTree>
    <p:extLst>
      <p:ext uri="{BB962C8B-B14F-4D97-AF65-F5344CB8AC3E}">
        <p14:creationId xmlns:p14="http://schemas.microsoft.com/office/powerpoint/2010/main" val="19198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gold plating in action, from http://</a:t>
            </a:r>
            <a:r>
              <a:rPr lang="en-US" dirty="0" err="1" smtClean="0"/>
              <a:t>blog.thescrumster.com</a:t>
            </a:r>
            <a:r>
              <a:rPr lang="en-US" dirty="0" smtClean="0"/>
              <a:t>/?tag=</a:t>
            </a:r>
            <a:r>
              <a:rPr lang="en-US" dirty="0" err="1" smtClean="0"/>
              <a:t>yagni</a:t>
            </a:r>
            <a:r>
              <a:rPr lang="en-US" dirty="0" smtClean="0"/>
              <a:t>.</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15</a:t>
            </a:fld>
            <a:endParaRPr lang="en-US"/>
          </a:p>
        </p:txBody>
      </p:sp>
    </p:spTree>
    <p:extLst>
      <p:ext uri="{BB962C8B-B14F-4D97-AF65-F5344CB8AC3E}">
        <p14:creationId xmlns:p14="http://schemas.microsoft.com/office/powerpoint/2010/main" val="47032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a:t>
            </a:r>
            <a:r>
              <a:rPr lang="en-US" baseline="0" dirty="0" smtClean="0"/>
              <a:t> of the patterns – image from http://best-practice-software-</a:t>
            </a:r>
            <a:r>
              <a:rPr lang="en-US" baseline="0" dirty="0" err="1" smtClean="0"/>
              <a:t>engineering.ifs.tuwien.ac.at</a:t>
            </a:r>
            <a:r>
              <a:rPr lang="en-US" baseline="0" dirty="0" smtClean="0"/>
              <a:t>/</a:t>
            </a:r>
            <a:r>
              <a:rPr lang="en-US" baseline="0" dirty="0" err="1" smtClean="0"/>
              <a:t>patternmap.html</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17</a:t>
            </a:fld>
            <a:endParaRPr lang="en-US"/>
          </a:p>
        </p:txBody>
      </p:sp>
    </p:spTree>
    <p:extLst>
      <p:ext uri="{BB962C8B-B14F-4D97-AF65-F5344CB8AC3E}">
        <p14:creationId xmlns:p14="http://schemas.microsoft.com/office/powerpoint/2010/main" val="135120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Refactor to the strategy pattern -&gt; students sorted</a:t>
            </a:r>
            <a:r>
              <a:rPr lang="en-US" baseline="0" dirty="0" smtClean="0"/>
              <a:t> by name, students sorted by grade, students sorted by birthday</a:t>
            </a:r>
            <a:endParaRPr lang="en-US" dirty="0"/>
          </a:p>
        </p:txBody>
      </p:sp>
      <p:sp>
        <p:nvSpPr>
          <p:cNvPr id="4" name="Slide Number Placeholder 3"/>
          <p:cNvSpPr>
            <a:spLocks noGrp="1"/>
          </p:cNvSpPr>
          <p:nvPr>
            <p:ph type="sldNum" sz="quarter" idx="10"/>
          </p:nvPr>
        </p:nvSpPr>
        <p:spPr/>
        <p:txBody>
          <a:bodyPr/>
          <a:lstStyle/>
          <a:p>
            <a:fld id="{464D7194-60D7-404A-AB8F-64F2FA55B497}" type="slidenum">
              <a:rPr lang="en-US" smtClean="0"/>
              <a:t>18</a:t>
            </a:fld>
            <a:endParaRPr lang="en-US"/>
          </a:p>
        </p:txBody>
      </p:sp>
    </p:spTree>
    <p:extLst>
      <p:ext uri="{BB962C8B-B14F-4D97-AF65-F5344CB8AC3E}">
        <p14:creationId xmlns:p14="http://schemas.microsoft.com/office/powerpoint/2010/main" val="310578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Fowler’s article</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19</a:t>
            </a:fld>
            <a:endParaRPr lang="en-US"/>
          </a:p>
        </p:txBody>
      </p:sp>
    </p:spTree>
    <p:extLst>
      <p:ext uri="{BB962C8B-B14F-4D97-AF65-F5344CB8AC3E}">
        <p14:creationId xmlns:p14="http://schemas.microsoft.com/office/powerpoint/2010/main" val="323844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a:t>
            </a:r>
            <a:r>
              <a:rPr lang="en-US" baseline="0" dirty="0" smtClean="0"/>
              <a:t> from http://</a:t>
            </a:r>
            <a:r>
              <a:rPr lang="en-US" baseline="0" dirty="0" err="1" smtClean="0"/>
              <a:t>myitforum.com</a:t>
            </a:r>
            <a:r>
              <a:rPr lang="en-US" baseline="0" dirty="0" smtClean="0"/>
              <a:t>/</a:t>
            </a:r>
            <a:r>
              <a:rPr lang="en-US" baseline="0" dirty="0" err="1" smtClean="0"/>
              <a:t>myitforumwp</a:t>
            </a:r>
            <a:r>
              <a:rPr lang="en-US" baseline="0" dirty="0" smtClean="0"/>
              <a:t>/2012/08/20/application-compatibility-think-holistically-to-get-it-right-the-first-time/</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20</a:t>
            </a:fld>
            <a:endParaRPr lang="en-US"/>
          </a:p>
        </p:txBody>
      </p:sp>
    </p:spTree>
    <p:extLst>
      <p:ext uri="{BB962C8B-B14F-4D97-AF65-F5344CB8AC3E}">
        <p14:creationId xmlns:p14="http://schemas.microsoft.com/office/powerpoint/2010/main" val="118469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Martin’s picture from http://scna2012.softwarecraftsmanship.com/speakers</a:t>
            </a:r>
          </a:p>
          <a:p>
            <a:r>
              <a:rPr lang="en-US" dirty="0" smtClean="0"/>
              <a:t>Text</a:t>
            </a:r>
            <a:r>
              <a:rPr lang="en-US" baseline="0" dirty="0" smtClean="0"/>
              <a:t> is from Fowler’s article.</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21</a:t>
            </a:fld>
            <a:endParaRPr lang="en-US"/>
          </a:p>
        </p:txBody>
      </p:sp>
    </p:spTree>
    <p:extLst>
      <p:ext uri="{BB962C8B-B14F-4D97-AF65-F5344CB8AC3E}">
        <p14:creationId xmlns:p14="http://schemas.microsoft.com/office/powerpoint/2010/main" val="226463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is from Fowler’s article.</a:t>
            </a:r>
            <a:endParaRPr lang="en-US" dirty="0" smtClean="0"/>
          </a:p>
          <a:p>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22</a:t>
            </a:fld>
            <a:endParaRPr lang="en-US"/>
          </a:p>
        </p:txBody>
      </p:sp>
    </p:spTree>
    <p:extLst>
      <p:ext uri="{BB962C8B-B14F-4D97-AF65-F5344CB8AC3E}">
        <p14:creationId xmlns:p14="http://schemas.microsoft.com/office/powerpoint/2010/main" val="2600445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a:t>
            </a:r>
            <a:r>
              <a:rPr lang="en-US" baseline="0" dirty="0" smtClean="0"/>
              <a:t> from http://</a:t>
            </a:r>
            <a:r>
              <a:rPr lang="en-US" baseline="0" dirty="0" err="1" smtClean="0"/>
              <a:t>www.hongkiat.com</a:t>
            </a:r>
            <a:r>
              <a:rPr lang="en-US" baseline="0" dirty="0" smtClean="0"/>
              <a:t>/blog/comic-strips-designers/</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23</a:t>
            </a:fld>
            <a:endParaRPr lang="en-US"/>
          </a:p>
        </p:txBody>
      </p:sp>
    </p:spTree>
    <p:extLst>
      <p:ext uri="{BB962C8B-B14F-4D97-AF65-F5344CB8AC3E}">
        <p14:creationId xmlns:p14="http://schemas.microsoft.com/office/powerpoint/2010/main" val="407115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http://cycling74.com/2012/09/11/working-with-hardware-dmx-part-2/</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2</a:t>
            </a:fld>
            <a:endParaRPr lang="en-US"/>
          </a:p>
        </p:txBody>
      </p:sp>
    </p:spTree>
    <p:extLst>
      <p:ext uri="{BB962C8B-B14F-4D97-AF65-F5344CB8AC3E}">
        <p14:creationId xmlns:p14="http://schemas.microsoft.com/office/powerpoint/2010/main" val="3145398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is from a current paper being authored by Chenoweth and </a:t>
            </a:r>
            <a:r>
              <a:rPr lang="en-US" baseline="0" dirty="0" err="1" smtClean="0"/>
              <a:t>Rupakheti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24</a:t>
            </a:fld>
            <a:endParaRPr lang="en-US"/>
          </a:p>
        </p:txBody>
      </p:sp>
    </p:spTree>
    <p:extLst>
      <p:ext uri="{BB962C8B-B14F-4D97-AF65-F5344CB8AC3E}">
        <p14:creationId xmlns:p14="http://schemas.microsoft.com/office/powerpoint/2010/main" val="96952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is from Fowler’s article.</a:t>
            </a:r>
            <a:endParaRPr lang="en-US" dirty="0" smtClean="0"/>
          </a:p>
          <a:p>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26</a:t>
            </a:fld>
            <a:endParaRPr lang="en-US"/>
          </a:p>
        </p:txBody>
      </p:sp>
    </p:spTree>
    <p:extLst>
      <p:ext uri="{BB962C8B-B14F-4D97-AF65-F5344CB8AC3E}">
        <p14:creationId xmlns:p14="http://schemas.microsoft.com/office/powerpoint/2010/main" val="78886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a:t>
            </a:r>
            <a:r>
              <a:rPr lang="en-US" dirty="0" err="1" smtClean="0"/>
              <a:t>Kerievsky</a:t>
            </a:r>
            <a:r>
              <a:rPr lang="en-US" dirty="0" smtClean="0"/>
              <a:t> from http://agiles2010.agiles.org/</a:t>
            </a:r>
            <a:r>
              <a:rPr lang="en-US" dirty="0" err="1" smtClean="0"/>
              <a:t>lang</a:t>
            </a:r>
            <a:r>
              <a:rPr lang="en-US" dirty="0" smtClean="0"/>
              <a:t>/en/2010/04/keynote-speaker-</a:t>
            </a:r>
            <a:r>
              <a:rPr lang="en-US" dirty="0" err="1" smtClean="0"/>
              <a:t>joshua</a:t>
            </a:r>
            <a:r>
              <a:rPr lang="en-US" dirty="0" smtClean="0"/>
              <a:t>-</a:t>
            </a:r>
            <a:r>
              <a:rPr lang="en-US" dirty="0" err="1" smtClean="0"/>
              <a:t>kerievsky</a:t>
            </a:r>
            <a:r>
              <a:rPr lang="en-US" dirty="0" smtClean="0"/>
              <a:t>/</a:t>
            </a:r>
          </a:p>
          <a:p>
            <a:r>
              <a:rPr lang="en-US" dirty="0" smtClean="0"/>
              <a:t>His XP 2000 paper is at</a:t>
            </a:r>
            <a:r>
              <a:rPr lang="en-US" baseline="0" dirty="0" smtClean="0"/>
              <a:t> http://</a:t>
            </a:r>
            <a:r>
              <a:rPr lang="en-US" baseline="0" dirty="0" err="1" smtClean="0"/>
              <a:t>www.industriallogic.com</a:t>
            </a:r>
            <a:r>
              <a:rPr lang="en-US" baseline="0" dirty="0" smtClean="0"/>
              <a:t>/</a:t>
            </a:r>
            <a:r>
              <a:rPr lang="en-US" baseline="0" dirty="0" err="1" smtClean="0"/>
              <a:t>wp</a:t>
            </a:r>
            <a:r>
              <a:rPr lang="en-US" baseline="0" dirty="0" smtClean="0"/>
              <a:t>-content/uploads/2005/09/</a:t>
            </a:r>
            <a:r>
              <a:rPr lang="en-US" baseline="0" dirty="0" err="1" smtClean="0"/>
              <a:t>PatternsAndXP.pdf</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Text</a:t>
            </a:r>
            <a:r>
              <a:rPr lang="en-US" baseline="0" smtClean="0"/>
              <a:t> is from Fowler’s article.</a:t>
            </a:r>
            <a:endParaRPr lang="en-US" smtClean="0"/>
          </a:p>
          <a:p>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27</a:t>
            </a:fld>
            <a:endParaRPr lang="en-US"/>
          </a:p>
        </p:txBody>
      </p:sp>
    </p:spTree>
    <p:extLst>
      <p:ext uri="{BB962C8B-B14F-4D97-AF65-F5344CB8AC3E}">
        <p14:creationId xmlns:p14="http://schemas.microsoft.com/office/powerpoint/2010/main" val="360945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a design prototype from http://</a:t>
            </a:r>
            <a:r>
              <a:rPr lang="en-US" dirty="0" err="1" smtClean="0"/>
              <a:t>www.domusweb.it</a:t>
            </a:r>
            <a:r>
              <a:rPr lang="en-US" dirty="0" smtClean="0"/>
              <a:t>/en/design/2011/08/31/states-of-design-04-critical-design.html</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3</a:t>
            </a:fld>
            <a:endParaRPr lang="en-US"/>
          </a:p>
        </p:txBody>
      </p:sp>
    </p:spTree>
    <p:extLst>
      <p:ext uri="{BB962C8B-B14F-4D97-AF65-F5344CB8AC3E}">
        <p14:creationId xmlns:p14="http://schemas.microsoft.com/office/powerpoint/2010/main" val="306896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
            </a:r>
            <a:r>
              <a:rPr lang="en-US" baseline="0" dirty="0" smtClean="0"/>
              <a:t> from http://www4.desales.edu/~dlm1/it533/class03/</a:t>
            </a:r>
            <a:r>
              <a:rPr lang="en-US" baseline="0" dirty="0" err="1" smtClean="0"/>
              <a:t>pipe.html</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6</a:t>
            </a:fld>
            <a:endParaRPr lang="en-US"/>
          </a:p>
        </p:txBody>
      </p:sp>
    </p:spTree>
    <p:extLst>
      <p:ext uri="{BB962C8B-B14F-4D97-AF65-F5344CB8AC3E}">
        <p14:creationId xmlns:p14="http://schemas.microsoft.com/office/powerpoint/2010/main" val="95710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from http://</a:t>
            </a:r>
            <a:r>
              <a:rPr lang="en-US" dirty="0" err="1" smtClean="0"/>
              <a:t>www.agilemodeling.com</a:t>
            </a:r>
            <a:r>
              <a:rPr lang="en-US" dirty="0" smtClean="0"/>
              <a:t>/essays/</a:t>
            </a:r>
            <a:r>
              <a:rPr lang="en-US" dirty="0" err="1" smtClean="0"/>
              <a:t>costOfChange.htm</a:t>
            </a:r>
            <a:endParaRPr lang="en-US" dirty="0" smtClean="0"/>
          </a:p>
          <a:p>
            <a:r>
              <a:rPr lang="en-US" dirty="0" smtClean="0"/>
              <a:t>Play the slide show to see the first image,</a:t>
            </a:r>
            <a:r>
              <a:rPr lang="en-US" baseline="0" dirty="0" smtClean="0"/>
              <a:t> then the second.</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7</a:t>
            </a:fld>
            <a:endParaRPr lang="en-US"/>
          </a:p>
        </p:txBody>
      </p:sp>
    </p:spTree>
    <p:extLst>
      <p:ext uri="{BB962C8B-B14F-4D97-AF65-F5344CB8AC3E}">
        <p14:creationId xmlns:p14="http://schemas.microsoft.com/office/powerpoint/2010/main" val="139936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“simple system” is from Kent Beck.</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8</a:t>
            </a:fld>
            <a:endParaRPr lang="en-US"/>
          </a:p>
        </p:txBody>
      </p:sp>
    </p:spTree>
    <p:extLst>
      <p:ext uri="{BB962C8B-B14F-4D97-AF65-F5344CB8AC3E}">
        <p14:creationId xmlns:p14="http://schemas.microsoft.com/office/powerpoint/2010/main" val="40495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architecture.yale.edu</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9</a:t>
            </a:fld>
            <a:endParaRPr lang="en-US"/>
          </a:p>
        </p:txBody>
      </p:sp>
    </p:spTree>
    <p:extLst>
      <p:ext uri="{BB962C8B-B14F-4D97-AF65-F5344CB8AC3E}">
        <p14:creationId xmlns:p14="http://schemas.microsoft.com/office/powerpoint/2010/main" val="205889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Decorator – See http://</a:t>
            </a:r>
            <a:r>
              <a:rPr lang="en-US" dirty="0" err="1" smtClean="0"/>
              <a:t>en.wikipedia.org</a:t>
            </a:r>
            <a:r>
              <a:rPr lang="en-US" dirty="0" smtClean="0"/>
              <a:t>/wiki/</a:t>
            </a:r>
            <a:r>
              <a:rPr lang="en-US" dirty="0" err="1" smtClean="0"/>
              <a:t>Decorator_pattern</a:t>
            </a:r>
            <a:endParaRPr lang="en-US" dirty="0" smtClean="0"/>
          </a:p>
          <a:p>
            <a:r>
              <a:rPr lang="en-US" dirty="0" smtClean="0"/>
              <a:t>Cookie decoration image from http://</a:t>
            </a:r>
            <a:r>
              <a:rPr lang="en-US" dirty="0" err="1" smtClean="0"/>
              <a:t>bakefresh.blogspot.com</a:t>
            </a:r>
            <a:r>
              <a:rPr lang="en-US" dirty="0" smtClean="0"/>
              <a:t>/2010/09/daring-decorated-sugar-cookies-with.html#.VEj6Br7selk</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10</a:t>
            </a:fld>
            <a:endParaRPr lang="en-US"/>
          </a:p>
        </p:txBody>
      </p:sp>
    </p:spTree>
    <p:extLst>
      <p:ext uri="{BB962C8B-B14F-4D97-AF65-F5344CB8AC3E}">
        <p14:creationId xmlns:p14="http://schemas.microsoft.com/office/powerpoint/2010/main" val="284543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Reuse image from http://</a:t>
            </a:r>
            <a:r>
              <a:rPr lang="en-US" dirty="0" err="1" smtClean="0"/>
              <a:t>digitalsynopsis.com</a:t>
            </a:r>
            <a:r>
              <a:rPr lang="en-US" dirty="0" smtClean="0"/>
              <a:t>/design/20-creative-ways-to-reuse-old-stuff/</a:t>
            </a:r>
            <a:endParaRPr lang="en-US" dirty="0"/>
          </a:p>
        </p:txBody>
      </p:sp>
      <p:sp>
        <p:nvSpPr>
          <p:cNvPr id="4" name="Slide Number Placeholder 3"/>
          <p:cNvSpPr>
            <a:spLocks noGrp="1"/>
          </p:cNvSpPr>
          <p:nvPr>
            <p:ph type="sldNum" sz="quarter" idx="10"/>
          </p:nvPr>
        </p:nvSpPr>
        <p:spPr/>
        <p:txBody>
          <a:bodyPr/>
          <a:lstStyle/>
          <a:p>
            <a:fld id="{C5C4A5C5-6322-6742-8BCF-6C5A7EACEF2A}" type="slidenum">
              <a:rPr lang="en-US" smtClean="0"/>
              <a:t>11</a:t>
            </a:fld>
            <a:endParaRPr lang="en-US"/>
          </a:p>
        </p:txBody>
      </p:sp>
    </p:spTree>
    <p:extLst>
      <p:ext uri="{BB962C8B-B14F-4D97-AF65-F5344CB8AC3E}">
        <p14:creationId xmlns:p14="http://schemas.microsoft.com/office/powerpoint/2010/main" val="1504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12256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38581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26827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5236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65CB7-D0B5-4424-BC48-882C6E2584F2}"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3883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65CB7-D0B5-4424-BC48-882C6E2584F2}"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6078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65CB7-D0B5-4424-BC48-882C6E2584F2}" type="datetimeFigureOut">
              <a:rPr lang="en-US" smtClean="0"/>
              <a:t>4/23/15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39382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65CB7-D0B5-4424-BC48-882C6E2584F2}" type="datetimeFigureOut">
              <a:rPr lang="en-US" smtClean="0"/>
              <a:t>4/23/15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23510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65CB7-D0B5-4424-BC48-882C6E2584F2}" type="datetimeFigureOut">
              <a:rPr lang="en-US" smtClean="0"/>
              <a:t>4/23/15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16896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65CB7-D0B5-4424-BC48-882C6E2584F2}"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27478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65CB7-D0B5-4424-BC48-882C6E2584F2}"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521986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65CB7-D0B5-4424-BC48-882C6E2584F2}" type="datetimeFigureOut">
              <a:rPr lang="en-US" smtClean="0"/>
              <a:t>4/23/15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8413C-595B-42AD-B1F3-F3E77E9632B5}" type="slidenum">
              <a:rPr lang="en-US" smtClean="0"/>
              <a:t>‹#›</a:t>
            </a:fld>
            <a:endParaRPr lang="en-US"/>
          </a:p>
        </p:txBody>
      </p:sp>
      <p:sp>
        <p:nvSpPr>
          <p:cNvPr id="7" name="Slide Number Placeholder 5"/>
          <p:cNvSpPr txBox="1">
            <a:spLocks/>
          </p:cNvSpPr>
          <p:nvPr userDrawn="1"/>
        </p:nvSpPr>
        <p:spPr>
          <a:xfrm>
            <a:off x="6705600" y="6248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48413C-595B-42AD-B1F3-F3E77E9632B5}" type="slidenum">
              <a:rPr lang="en-US" smtClean="0"/>
              <a:pPr/>
              <a:t>‹#›</a:t>
            </a:fld>
            <a:endParaRPr lang="en-US"/>
          </a:p>
        </p:txBody>
      </p:sp>
    </p:spTree>
    <p:extLst>
      <p:ext uri="{BB962C8B-B14F-4D97-AF65-F5344CB8AC3E}">
        <p14:creationId xmlns:p14="http://schemas.microsoft.com/office/powerpoint/2010/main" val="217788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www.xprogramming.com/software.htm"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zET-qlE1kQ" TargetMode="Externa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4953000" cy="1470025"/>
          </a:xfrm>
        </p:spPr>
        <p:txBody>
          <a:bodyPr/>
          <a:lstStyle/>
          <a:p>
            <a:r>
              <a:rPr lang="en-US" dirty="0" smtClean="0"/>
              <a:t>Design and Integration: Part </a:t>
            </a:r>
            <a:r>
              <a:rPr lang="en-US" dirty="0"/>
              <a:t>2</a:t>
            </a:r>
          </a:p>
        </p:txBody>
      </p:sp>
      <p:sp>
        <p:nvSpPr>
          <p:cNvPr id="3" name="Subtitle 2"/>
          <p:cNvSpPr>
            <a:spLocks noGrp="1"/>
          </p:cNvSpPr>
          <p:nvPr>
            <p:ph type="subTitle" idx="1"/>
          </p:nvPr>
        </p:nvSpPr>
        <p:spPr/>
        <p:txBody>
          <a:bodyPr>
            <a:normAutofit/>
          </a:bodyPr>
          <a:lstStyle/>
          <a:p>
            <a:r>
              <a:rPr lang="en-US" dirty="0" smtClean="0"/>
              <a:t>Going Agile on Design…</a:t>
            </a:r>
            <a:endParaRPr lang="en-US" dirty="0"/>
          </a:p>
        </p:txBody>
      </p:sp>
      <p:pic>
        <p:nvPicPr>
          <p:cNvPr id="5" name="Picture 31" descr="rose4"/>
          <p:cNvPicPr>
            <a:picLocks noChangeAspect="1" noChangeArrowheads="1"/>
          </p:cNvPicPr>
          <p:nvPr/>
        </p:nvPicPr>
        <p:blipFill>
          <a:blip r:embed="rId3">
            <a:alphaModFix/>
          </a:blip>
          <a:srcRect l="12895" t="22858"/>
          <a:stretch>
            <a:fillRect/>
          </a:stretch>
        </p:blipFill>
        <p:spPr bwMode="auto">
          <a:xfrm>
            <a:off x="5784576" y="6300787"/>
            <a:ext cx="3359424" cy="557213"/>
          </a:xfrm>
          <a:prstGeom prst="rect">
            <a:avLst/>
          </a:prstGeom>
          <a:noFill/>
        </p:spPr>
      </p:pic>
      <p:pic>
        <p:nvPicPr>
          <p:cNvPr id="7" name="Picture 6"/>
          <p:cNvPicPr>
            <a:picLocks noChangeAspect="1"/>
          </p:cNvPicPr>
          <p:nvPr/>
        </p:nvPicPr>
        <p:blipFill>
          <a:blip r:embed="rId4"/>
          <a:stretch>
            <a:fillRect/>
          </a:stretch>
        </p:blipFill>
        <p:spPr>
          <a:xfrm>
            <a:off x="5562600" y="76200"/>
            <a:ext cx="3505200" cy="2324100"/>
          </a:xfrm>
          <a:prstGeom prst="rect">
            <a:avLst/>
          </a:prstGeom>
        </p:spPr>
      </p:pic>
    </p:spTree>
    <p:extLst>
      <p:ext uri="{BB962C8B-B14F-4D97-AF65-F5344CB8AC3E}">
        <p14:creationId xmlns:p14="http://schemas.microsoft.com/office/powerpoint/2010/main" val="910853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a:t>
            </a:r>
            <a:endParaRPr lang="en-US" dirty="0"/>
          </a:p>
        </p:txBody>
      </p:sp>
      <p:sp>
        <p:nvSpPr>
          <p:cNvPr id="3" name="Content Placeholder 2"/>
          <p:cNvSpPr>
            <a:spLocks noGrp="1"/>
          </p:cNvSpPr>
          <p:nvPr>
            <p:ph idx="1"/>
          </p:nvPr>
        </p:nvSpPr>
        <p:spPr/>
        <p:txBody>
          <a:bodyPr/>
          <a:lstStyle/>
          <a:p>
            <a:pPr marL="0" indent="0">
              <a:buNone/>
            </a:pPr>
            <a:r>
              <a:rPr lang="en-US" dirty="0" smtClean="0"/>
              <a:t>Common question!</a:t>
            </a:r>
          </a:p>
          <a:p>
            <a:r>
              <a:rPr lang="en-US" dirty="0" smtClean="0"/>
              <a:t>A great enabler</a:t>
            </a:r>
          </a:p>
          <a:p>
            <a:r>
              <a:rPr lang="en-US" dirty="0" smtClean="0"/>
              <a:t>Also dangerous</a:t>
            </a:r>
          </a:p>
          <a:p>
            <a:pPr lvl="1"/>
            <a:r>
              <a:rPr lang="en-US" dirty="0" smtClean="0"/>
              <a:t>Takes time to get up to speed</a:t>
            </a:r>
          </a:p>
          <a:p>
            <a:pPr lvl="2"/>
            <a:r>
              <a:rPr lang="en-US" dirty="0" smtClean="0"/>
              <a:t>Takes time</a:t>
            </a:r>
          </a:p>
          <a:p>
            <a:pPr lvl="2"/>
            <a:r>
              <a:rPr lang="en-US" dirty="0" smtClean="0"/>
              <a:t>No value is delivered</a:t>
            </a:r>
          </a:p>
          <a:p>
            <a:pPr lvl="2"/>
            <a:r>
              <a:rPr lang="en-US" dirty="0" smtClean="0"/>
              <a:t>What if you are wrong?</a:t>
            </a:r>
          </a:p>
          <a:p>
            <a:pPr lvl="2"/>
            <a:r>
              <a:rPr lang="en-US" dirty="0" smtClean="0"/>
              <a:t>A huge gold plating operation</a:t>
            </a:r>
          </a:p>
          <a:p>
            <a:pPr lvl="3"/>
            <a:r>
              <a:rPr lang="en-US" dirty="0" smtClean="0"/>
              <a:t>“Every class decorates some other class!”</a:t>
            </a:r>
            <a:endParaRPr lang="en-US" dirty="0"/>
          </a:p>
        </p:txBody>
      </p:sp>
      <p:pic>
        <p:nvPicPr>
          <p:cNvPr id="4" name="Picture 3" descr="IMG_37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412094"/>
            <a:ext cx="2666999" cy="1921906"/>
          </a:xfrm>
          <a:prstGeom prst="rect">
            <a:avLst/>
          </a:prstGeom>
        </p:spPr>
      </p:pic>
    </p:spTree>
    <p:extLst>
      <p:ext uri="{BB962C8B-B14F-4D97-AF65-F5344CB8AC3E}">
        <p14:creationId xmlns:p14="http://schemas.microsoft.com/office/powerpoint/2010/main" val="296686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a:t>
            </a:r>
            <a:endParaRPr lang="en-US" dirty="0"/>
          </a:p>
        </p:txBody>
      </p:sp>
      <p:sp>
        <p:nvSpPr>
          <p:cNvPr id="3" name="Content Placeholder 2"/>
          <p:cNvSpPr>
            <a:spLocks noGrp="1"/>
          </p:cNvSpPr>
          <p:nvPr>
            <p:ph idx="1"/>
          </p:nvPr>
        </p:nvSpPr>
        <p:spPr/>
        <p:txBody>
          <a:bodyPr/>
          <a:lstStyle/>
          <a:p>
            <a:r>
              <a:rPr lang="en-US" dirty="0" smtClean="0"/>
              <a:t>Good idea?</a:t>
            </a:r>
          </a:p>
          <a:p>
            <a:r>
              <a:rPr lang="en-US" dirty="0" smtClean="0"/>
              <a:t>What would </a:t>
            </a:r>
            <a:r>
              <a:rPr lang="en-US" dirty="0" err="1" smtClean="0"/>
              <a:t>Highsmith</a:t>
            </a:r>
            <a:r>
              <a:rPr lang="en-US" dirty="0" smtClean="0"/>
              <a:t> think?</a:t>
            </a:r>
          </a:p>
          <a:p>
            <a:pPr lvl="1"/>
            <a:r>
              <a:rPr lang="en-US" dirty="0" smtClean="0"/>
              <a:t>Adaptation over anticipation (p 217)</a:t>
            </a:r>
          </a:p>
          <a:p>
            <a:pPr lvl="2"/>
            <a:r>
              <a:rPr lang="en-US" dirty="0" smtClean="0"/>
              <a:t>But – depends on “</a:t>
            </a:r>
            <a:r>
              <a:rPr lang="en-US" dirty="0" err="1" smtClean="0"/>
              <a:t>maleability</a:t>
            </a:r>
            <a:r>
              <a:rPr lang="en-US" dirty="0" smtClean="0"/>
              <a:t> of the medium.”</a:t>
            </a:r>
          </a:p>
          <a:p>
            <a:pPr lvl="2"/>
            <a:r>
              <a:rPr lang="en-US" dirty="0" smtClean="0"/>
              <a:t>Architectural decisions are often expensive.</a:t>
            </a:r>
          </a:p>
          <a:p>
            <a:pPr lvl="2"/>
            <a:r>
              <a:rPr lang="en-US" dirty="0" smtClean="0"/>
              <a:t>The overall goal is “low cost.”</a:t>
            </a:r>
            <a:endParaRPr lang="en-US" dirty="0"/>
          </a:p>
        </p:txBody>
      </p:sp>
      <p:pic>
        <p:nvPicPr>
          <p:cNvPr id="4" name="Picture 3" descr="creative-ways-to-reuse-old-stuff-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33" y="4800600"/>
            <a:ext cx="2978167" cy="1905000"/>
          </a:xfrm>
          <a:prstGeom prst="rect">
            <a:avLst/>
          </a:prstGeom>
        </p:spPr>
      </p:pic>
    </p:spTree>
    <p:extLst>
      <p:ext uri="{BB962C8B-B14F-4D97-AF65-F5344CB8AC3E}">
        <p14:creationId xmlns:p14="http://schemas.microsoft.com/office/powerpoint/2010/main" val="2562164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the standard design sequence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all of engineering, it goes like this.</a:t>
            </a:r>
          </a:p>
          <a:p>
            <a:pPr marL="514350" indent="-514350">
              <a:buFont typeface="+mj-lt"/>
              <a:buAutoNum type="arabicPeriod"/>
            </a:pPr>
            <a:r>
              <a:rPr lang="en-US" dirty="0" smtClean="0"/>
              <a:t>You at least need a good problem statement.</a:t>
            </a:r>
          </a:p>
          <a:p>
            <a:pPr lvl="1"/>
            <a:r>
              <a:rPr lang="en-US" dirty="0" smtClean="0"/>
              <a:t>It should cover functional and non-functional requirements in generality.</a:t>
            </a:r>
          </a:p>
          <a:p>
            <a:pPr marL="514350" indent="-514350">
              <a:buFont typeface="+mj-lt"/>
              <a:buAutoNum type="arabicPeriod"/>
            </a:pPr>
            <a:r>
              <a:rPr lang="en-US" dirty="0" smtClean="0"/>
              <a:t>You do the </a:t>
            </a:r>
            <a:r>
              <a:rPr lang="en-US" b="1" dirty="0" smtClean="0"/>
              <a:t>high-level design </a:t>
            </a:r>
            <a:r>
              <a:rPr lang="en-US" dirty="0" smtClean="0"/>
              <a:t>from that.</a:t>
            </a:r>
          </a:p>
          <a:p>
            <a:pPr lvl="1"/>
            <a:r>
              <a:rPr lang="en-US" dirty="0" smtClean="0"/>
              <a:t>Top-down, with lots of alternatives.</a:t>
            </a:r>
          </a:p>
          <a:p>
            <a:pPr lvl="1"/>
            <a:r>
              <a:rPr lang="en-US" dirty="0" smtClean="0"/>
              <a:t>Then pick from those, based on lots of criteria.</a:t>
            </a:r>
          </a:p>
          <a:p>
            <a:pPr lvl="1"/>
            <a:r>
              <a:rPr lang="en-US" dirty="0" smtClean="0"/>
              <a:t>This is Phillips’ “Abstraction” (p 262)</a:t>
            </a:r>
          </a:p>
          <a:p>
            <a:pPr marL="514350" indent="-514350">
              <a:buFont typeface="+mj-lt"/>
              <a:buAutoNum type="arabicPeriod"/>
            </a:pPr>
            <a:r>
              <a:rPr lang="en-US" dirty="0" smtClean="0"/>
              <a:t>Then you use the detailed requirements to fill-in the </a:t>
            </a:r>
            <a:r>
              <a:rPr lang="en-US" b="1" dirty="0" smtClean="0"/>
              <a:t>detailed design</a:t>
            </a:r>
            <a:r>
              <a:rPr lang="en-US" dirty="0" smtClean="0"/>
              <a:t>.</a:t>
            </a:r>
          </a:p>
          <a:p>
            <a:pPr lvl="1"/>
            <a:r>
              <a:rPr lang="en-US" dirty="0" smtClean="0"/>
              <a:t>Bottom-up. </a:t>
            </a:r>
          </a:p>
          <a:p>
            <a:pPr lvl="1"/>
            <a:r>
              <a:rPr lang="en-US" dirty="0" smtClean="0"/>
              <a:t>Do you need to express this, beyond coding?</a:t>
            </a:r>
            <a:endParaRPr lang="en-US" dirty="0"/>
          </a:p>
        </p:txBody>
      </p:sp>
      <p:sp>
        <p:nvSpPr>
          <p:cNvPr id="4" name="TextBox 3"/>
          <p:cNvSpPr txBox="1"/>
          <p:nvPr/>
        </p:nvSpPr>
        <p:spPr>
          <a:xfrm>
            <a:off x="7333043" y="3805535"/>
            <a:ext cx="820357" cy="461665"/>
          </a:xfrm>
          <a:prstGeom prst="rect">
            <a:avLst/>
          </a:prstGeom>
          <a:noFill/>
        </p:spPr>
        <p:txBody>
          <a:bodyPr wrap="none" rtlCol="0">
            <a:spAutoFit/>
          </a:bodyPr>
          <a:lstStyle/>
          <a:p>
            <a:r>
              <a:rPr lang="en-US" sz="2400" dirty="0" smtClean="0">
                <a:solidFill>
                  <a:srgbClr val="FF0000"/>
                </a:solidFill>
              </a:rPr>
              <a:t>Like?</a:t>
            </a:r>
            <a:endParaRPr lang="en-US" sz="2400" dirty="0">
              <a:solidFill>
                <a:srgbClr val="FF0000"/>
              </a:solidFill>
            </a:endParaRPr>
          </a:p>
        </p:txBody>
      </p:sp>
      <p:sp>
        <p:nvSpPr>
          <p:cNvPr id="5" name="TextBox 4"/>
          <p:cNvSpPr txBox="1"/>
          <p:nvPr/>
        </p:nvSpPr>
        <p:spPr>
          <a:xfrm>
            <a:off x="7391400" y="5634335"/>
            <a:ext cx="902110" cy="461665"/>
          </a:xfrm>
          <a:prstGeom prst="rect">
            <a:avLst/>
          </a:prstGeom>
          <a:noFill/>
        </p:spPr>
        <p:txBody>
          <a:bodyPr wrap="none" rtlCol="0">
            <a:spAutoFit/>
          </a:bodyPr>
          <a:lstStyle/>
          <a:p>
            <a:r>
              <a:rPr lang="en-US" sz="2400" dirty="0" smtClean="0">
                <a:solidFill>
                  <a:srgbClr val="FF0000"/>
                </a:solidFill>
              </a:rPr>
              <a:t>Why?</a:t>
            </a:r>
            <a:endParaRPr lang="en-US" sz="2400" dirty="0">
              <a:solidFill>
                <a:srgbClr val="FF0000"/>
              </a:solidFill>
            </a:endParaRPr>
          </a:p>
        </p:txBody>
      </p:sp>
    </p:spTree>
    <p:extLst>
      <p:ext uri="{BB962C8B-B14F-4D97-AF65-F5344CB8AC3E}">
        <p14:creationId xmlns:p14="http://schemas.microsoft.com/office/powerpoint/2010/main" val="4168912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High-level design looks like </a:t>
            </a:r>
            <a:br>
              <a:rPr lang="en-US" dirty="0" smtClean="0"/>
            </a:br>
            <a:r>
              <a:rPr lang="en-US" dirty="0" smtClean="0"/>
              <a:t>good brainstorming</a:t>
            </a:r>
            <a:endParaRPr lang="en-US" dirty="0"/>
          </a:p>
        </p:txBody>
      </p:sp>
      <p:sp>
        <p:nvSpPr>
          <p:cNvPr id="3" name="Content Placeholder 2"/>
          <p:cNvSpPr>
            <a:spLocks noGrp="1"/>
          </p:cNvSpPr>
          <p:nvPr>
            <p:ph idx="1"/>
          </p:nvPr>
        </p:nvSpPr>
        <p:spPr>
          <a:xfrm>
            <a:off x="457200" y="1722437"/>
            <a:ext cx="4953000" cy="4525963"/>
          </a:xfrm>
        </p:spPr>
        <p:txBody>
          <a:bodyPr/>
          <a:lstStyle/>
          <a:p>
            <a:r>
              <a:rPr lang="en-US" dirty="0" smtClean="0"/>
              <a:t>Try not to mix these two:</a:t>
            </a:r>
          </a:p>
          <a:p>
            <a:pPr lvl="1"/>
            <a:r>
              <a:rPr lang="en-US" dirty="0" smtClean="0"/>
              <a:t>Coming up with new ideas.</a:t>
            </a:r>
          </a:p>
          <a:p>
            <a:pPr lvl="1"/>
            <a:r>
              <a:rPr lang="en-US" dirty="0" smtClean="0"/>
              <a:t>Picking one, and focusing on how to do it well.</a:t>
            </a:r>
          </a:p>
          <a:p>
            <a:r>
              <a:rPr lang="en-US" dirty="0" smtClean="0"/>
              <a:t>But,</a:t>
            </a:r>
          </a:p>
          <a:p>
            <a:pPr lvl="1"/>
            <a:r>
              <a:rPr lang="en-US" dirty="0" smtClean="0"/>
              <a:t>For everything beyond coding, you have to maintain it forever!</a:t>
            </a:r>
          </a:p>
          <a:p>
            <a:pPr lvl="1"/>
            <a:r>
              <a:rPr lang="en-US" dirty="0" smtClean="0"/>
              <a:t>So – Is it throwaway?</a:t>
            </a:r>
            <a:endParaRPr lang="en-US" dirty="0"/>
          </a:p>
        </p:txBody>
      </p:sp>
      <p:pic>
        <p:nvPicPr>
          <p:cNvPr id="5" name="Picture 4"/>
          <p:cNvPicPr>
            <a:picLocks noChangeAspect="1"/>
          </p:cNvPicPr>
          <p:nvPr/>
        </p:nvPicPr>
        <p:blipFill>
          <a:blip r:embed="rId3"/>
          <a:stretch>
            <a:fillRect/>
          </a:stretch>
        </p:blipFill>
        <p:spPr>
          <a:xfrm>
            <a:off x="5334000" y="1600200"/>
            <a:ext cx="3545852" cy="3784600"/>
          </a:xfrm>
          <a:prstGeom prst="rect">
            <a:avLst/>
          </a:prstGeom>
        </p:spPr>
      </p:pic>
      <p:sp>
        <p:nvSpPr>
          <p:cNvPr id="4" name="Rectangle 3"/>
          <p:cNvSpPr/>
          <p:nvPr/>
        </p:nvSpPr>
        <p:spPr>
          <a:xfrm>
            <a:off x="6858000" y="16002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543801" y="1600200"/>
            <a:ext cx="1143000" cy="646331"/>
          </a:xfrm>
          <a:prstGeom prst="rect">
            <a:avLst/>
          </a:prstGeom>
          <a:noFill/>
        </p:spPr>
        <p:txBody>
          <a:bodyPr wrap="square" rtlCol="0">
            <a:spAutoFit/>
          </a:bodyPr>
          <a:lstStyle/>
          <a:p>
            <a:r>
              <a:rPr lang="en-US" dirty="0" smtClean="0"/>
              <a:t>Start with 1 problem</a:t>
            </a:r>
            <a:endParaRPr lang="en-US" dirty="0"/>
          </a:p>
        </p:txBody>
      </p:sp>
      <p:sp>
        <p:nvSpPr>
          <p:cNvPr id="7" name="Rectangle 6"/>
          <p:cNvSpPr/>
          <p:nvPr/>
        </p:nvSpPr>
        <p:spPr>
          <a:xfrm>
            <a:off x="6858000" y="4992469"/>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543801" y="4992469"/>
            <a:ext cx="1143000" cy="646331"/>
          </a:xfrm>
          <a:prstGeom prst="rect">
            <a:avLst/>
          </a:prstGeom>
          <a:noFill/>
        </p:spPr>
        <p:txBody>
          <a:bodyPr wrap="square" rtlCol="0">
            <a:spAutoFit/>
          </a:bodyPr>
          <a:lstStyle/>
          <a:p>
            <a:r>
              <a:rPr lang="en-US" dirty="0" smtClean="0"/>
              <a:t>End with 1 solution</a:t>
            </a:r>
            <a:endParaRPr lang="en-US" dirty="0"/>
          </a:p>
        </p:txBody>
      </p:sp>
      <p:sp>
        <p:nvSpPr>
          <p:cNvPr id="9" name="Rectangle 8"/>
          <p:cNvSpPr/>
          <p:nvPr/>
        </p:nvSpPr>
        <p:spPr>
          <a:xfrm>
            <a:off x="5638800" y="34290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248400" y="34290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58000" y="34290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67600" y="34290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077200" y="34290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153400" y="2743200"/>
            <a:ext cx="1045387" cy="646331"/>
          </a:xfrm>
          <a:prstGeom prst="rect">
            <a:avLst/>
          </a:prstGeom>
          <a:noFill/>
        </p:spPr>
        <p:txBody>
          <a:bodyPr wrap="square" rtlCol="0">
            <a:spAutoFit/>
          </a:bodyPr>
          <a:lstStyle/>
          <a:p>
            <a:r>
              <a:rPr lang="en-US" dirty="0" smtClean="0"/>
              <a:t>Get lots of ideas!</a:t>
            </a:r>
            <a:endParaRPr lang="en-US" dirty="0"/>
          </a:p>
        </p:txBody>
      </p:sp>
    </p:spTree>
    <p:extLst>
      <p:ext uri="{BB962C8B-B14F-4D97-AF65-F5344CB8AC3E}">
        <p14:creationId xmlns:p14="http://schemas.microsoft.com/office/powerpoint/2010/main" val="1250429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P spid="10" grpId="0" animBg="1"/>
      <p:bldP spid="11" grpId="0" animBg="1"/>
      <p:bldP spid="12" grpId="0" animBg="1"/>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00200"/>
            <a:ext cx="8805862" cy="3170099"/>
          </a:xfrm>
          <a:prstGeom prst="rect">
            <a:avLst/>
          </a:prstGeom>
        </p:spPr>
        <p:txBody>
          <a:bodyPr wrap="square">
            <a:spAutoFit/>
          </a:bodyPr>
          <a:lstStyle/>
          <a:p>
            <a:pPr marL="457200" indent="-457200">
              <a:buFont typeface="Arial"/>
              <a:buChar char="•"/>
            </a:pPr>
            <a:r>
              <a:rPr lang="en-US" sz="2000" dirty="0" smtClean="0"/>
              <a:t>One way to deal with changing requirements is to build flexibility into the design so that you can easily change it as the requirements change. </a:t>
            </a:r>
          </a:p>
          <a:p>
            <a:pPr marL="914400" lvl="1" indent="-457200">
              <a:buFont typeface="Arial"/>
              <a:buChar char="•"/>
            </a:pPr>
            <a:r>
              <a:rPr lang="en-US" sz="2000" dirty="0" smtClean="0"/>
              <a:t>However this requires insight into what kind of changes you expect. </a:t>
            </a:r>
          </a:p>
          <a:p>
            <a:pPr marL="457200" indent="-457200">
              <a:buFont typeface="Arial"/>
              <a:buChar char="•"/>
            </a:pPr>
            <a:r>
              <a:rPr lang="en-US" sz="2000" dirty="0" smtClean="0"/>
              <a:t>A design can be planned to deal with areas of volatility, </a:t>
            </a:r>
          </a:p>
          <a:p>
            <a:pPr marL="914400" lvl="1" indent="-457200">
              <a:buFont typeface="Arial"/>
              <a:buChar char="•"/>
            </a:pPr>
            <a:r>
              <a:rPr lang="en-US" sz="2000" dirty="0" smtClean="0"/>
              <a:t>while that will help for foreseen requirements changes, </a:t>
            </a:r>
          </a:p>
          <a:p>
            <a:pPr marL="914400" lvl="1" indent="-457200">
              <a:buFont typeface="Arial"/>
              <a:buChar char="•"/>
            </a:pPr>
            <a:r>
              <a:rPr lang="en-US" sz="2000" dirty="0" smtClean="0"/>
              <a:t>it won't help (and can hurt) for unforeseen changes. </a:t>
            </a:r>
          </a:p>
          <a:p>
            <a:pPr marL="457200" indent="-457200">
              <a:buFont typeface="Arial"/>
              <a:buChar char="•"/>
            </a:pPr>
            <a:r>
              <a:rPr lang="en-US" sz="2000" dirty="0" smtClean="0"/>
              <a:t>So you have to understand the requirements well enough to separate the volatile areas, and </a:t>
            </a:r>
          </a:p>
          <a:p>
            <a:pPr marL="457200" indent="-457200">
              <a:buFont typeface="Arial"/>
              <a:buChar char="•"/>
            </a:pPr>
            <a:r>
              <a:rPr lang="en-US" sz="2000" dirty="0" smtClean="0"/>
              <a:t>Our observation is that </a:t>
            </a:r>
            <a:br>
              <a:rPr lang="en-US" sz="2000" dirty="0" smtClean="0"/>
            </a:br>
            <a:r>
              <a:rPr lang="en-US" sz="2000" dirty="0" smtClean="0"/>
              <a:t>this is very hard.</a:t>
            </a:r>
            <a:endParaRPr lang="en-US" sz="2000" dirty="0"/>
          </a:p>
        </p:txBody>
      </p:sp>
      <p:sp>
        <p:nvSpPr>
          <p:cNvPr id="5" name="Title 4"/>
          <p:cNvSpPr>
            <a:spLocks noGrp="1"/>
          </p:cNvSpPr>
          <p:nvPr>
            <p:ph type="title"/>
          </p:nvPr>
        </p:nvSpPr>
        <p:spPr/>
        <p:txBody>
          <a:bodyPr/>
          <a:lstStyle/>
          <a:p>
            <a:r>
              <a:rPr lang="en-US" dirty="0" smtClean="0"/>
              <a:t>Fowler and Fowler…</a:t>
            </a:r>
            <a:endParaRPr lang="en-US" dirty="0"/>
          </a:p>
        </p:txBody>
      </p:sp>
      <p:pic>
        <p:nvPicPr>
          <p:cNvPr id="6" name="Picture 5"/>
          <p:cNvPicPr>
            <a:picLocks noChangeAspect="1"/>
          </p:cNvPicPr>
          <p:nvPr/>
        </p:nvPicPr>
        <p:blipFill>
          <a:blip r:embed="rId3"/>
          <a:stretch>
            <a:fillRect/>
          </a:stretch>
        </p:blipFill>
        <p:spPr>
          <a:xfrm>
            <a:off x="3733800" y="4038600"/>
            <a:ext cx="4724400" cy="2438400"/>
          </a:xfrm>
          <a:prstGeom prst="rect">
            <a:avLst/>
          </a:prstGeom>
        </p:spPr>
      </p:pic>
      <p:sp>
        <p:nvSpPr>
          <p:cNvPr id="7" name="TextBox 6"/>
          <p:cNvSpPr txBox="1"/>
          <p:nvPr/>
        </p:nvSpPr>
        <p:spPr>
          <a:xfrm>
            <a:off x="762000" y="5638800"/>
            <a:ext cx="2819400" cy="646331"/>
          </a:xfrm>
          <a:prstGeom prst="rect">
            <a:avLst/>
          </a:prstGeom>
          <a:noFill/>
        </p:spPr>
        <p:txBody>
          <a:bodyPr wrap="square" rtlCol="0">
            <a:spAutoFit/>
          </a:bodyPr>
          <a:lstStyle/>
          <a:p>
            <a:r>
              <a:rPr lang="en-US" dirty="0" smtClean="0"/>
              <a:t>Can the egg know how the chicken is going to turn out?</a:t>
            </a:r>
            <a:endParaRPr lang="en-US" dirty="0"/>
          </a:p>
        </p:txBody>
      </p:sp>
    </p:spTree>
    <p:extLst>
      <p:ext uri="{BB962C8B-B14F-4D97-AF65-F5344CB8AC3E}">
        <p14:creationId xmlns:p14="http://schemas.microsoft.com/office/powerpoint/2010/main" val="2650711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Refactoring Violate YAGNI</a:t>
            </a:r>
            <a:endParaRPr lang="en-US" dirty="0"/>
          </a:p>
        </p:txBody>
      </p:sp>
      <p:sp>
        <p:nvSpPr>
          <p:cNvPr id="3" name="Content Placeholder 2"/>
          <p:cNvSpPr>
            <a:spLocks noGrp="1"/>
          </p:cNvSpPr>
          <p:nvPr>
            <p:ph idx="1"/>
          </p:nvPr>
        </p:nvSpPr>
        <p:spPr/>
        <p:txBody>
          <a:bodyPr>
            <a:normAutofit lnSpcReduction="10000"/>
          </a:bodyPr>
          <a:lstStyle/>
          <a:p>
            <a:r>
              <a:rPr lang="en-US" dirty="0" smtClean="0"/>
              <a:t>No, because we have a more </a:t>
            </a:r>
            <a:br>
              <a:rPr lang="en-US" dirty="0" smtClean="0"/>
            </a:br>
            <a:r>
              <a:rPr lang="en-US" dirty="0" smtClean="0"/>
              <a:t>complex definition of </a:t>
            </a:r>
            <a:br>
              <a:rPr lang="en-US" dirty="0" smtClean="0"/>
            </a:br>
            <a:r>
              <a:rPr lang="en-US" dirty="0" smtClean="0"/>
              <a:t>“simplicity”</a:t>
            </a:r>
          </a:p>
          <a:p>
            <a:r>
              <a:rPr lang="en-US" dirty="0" smtClean="0"/>
              <a:t>Simple = the easiest to work </a:t>
            </a:r>
            <a:br>
              <a:rPr lang="en-US" dirty="0" smtClean="0"/>
            </a:br>
            <a:r>
              <a:rPr lang="en-US" dirty="0" smtClean="0"/>
              <a:t>with code, overall.</a:t>
            </a:r>
          </a:p>
          <a:p>
            <a:r>
              <a:rPr lang="en-US" dirty="0" smtClean="0"/>
              <a:t>If the product lives for 10 years, better-written code really pays off.</a:t>
            </a:r>
          </a:p>
          <a:p>
            <a:r>
              <a:rPr lang="en-US" dirty="0" smtClean="0"/>
              <a:t>E.g., living with a big, messy case statement, versus a set of subclasses that do those cases.</a:t>
            </a:r>
            <a:endParaRPr lang="en-US" dirty="0"/>
          </a:p>
        </p:txBody>
      </p:sp>
      <p:pic>
        <p:nvPicPr>
          <p:cNvPr id="4" name="Picture 3"/>
          <p:cNvPicPr>
            <a:picLocks noChangeAspect="1"/>
          </p:cNvPicPr>
          <p:nvPr/>
        </p:nvPicPr>
        <p:blipFill>
          <a:blip r:embed="rId3"/>
          <a:stretch>
            <a:fillRect/>
          </a:stretch>
        </p:blipFill>
        <p:spPr>
          <a:xfrm>
            <a:off x="6019800" y="1371600"/>
            <a:ext cx="2768600" cy="2041843"/>
          </a:xfrm>
          <a:prstGeom prst="rect">
            <a:avLst/>
          </a:prstGeom>
        </p:spPr>
      </p:pic>
      <p:sp>
        <p:nvSpPr>
          <p:cNvPr id="5" name="TextBox 4"/>
          <p:cNvSpPr txBox="1"/>
          <p:nvPr/>
        </p:nvSpPr>
        <p:spPr>
          <a:xfrm>
            <a:off x="6096000" y="3505200"/>
            <a:ext cx="2736647" cy="369332"/>
          </a:xfrm>
          <a:prstGeom prst="rect">
            <a:avLst/>
          </a:prstGeom>
          <a:noFill/>
        </p:spPr>
        <p:txBody>
          <a:bodyPr wrap="none" rtlCol="0">
            <a:spAutoFit/>
          </a:bodyPr>
          <a:lstStyle/>
          <a:p>
            <a:r>
              <a:rPr lang="en-US" dirty="0" smtClean="0"/>
              <a:t>Pocket knife, after 10 years</a:t>
            </a:r>
            <a:endParaRPr lang="en-US" dirty="0"/>
          </a:p>
        </p:txBody>
      </p:sp>
    </p:spTree>
    <p:extLst>
      <p:ext uri="{BB962C8B-B14F-4D97-AF65-F5344CB8AC3E}">
        <p14:creationId xmlns:p14="http://schemas.microsoft.com/office/powerpoint/2010/main" val="3120965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a:t>
            </a:r>
            <a:endParaRPr lang="en-US" dirty="0"/>
          </a:p>
        </p:txBody>
      </p:sp>
      <p:sp>
        <p:nvSpPr>
          <p:cNvPr id="3" name="Content Placeholder 2"/>
          <p:cNvSpPr>
            <a:spLocks noGrp="1"/>
          </p:cNvSpPr>
          <p:nvPr>
            <p:ph idx="1"/>
          </p:nvPr>
        </p:nvSpPr>
        <p:spPr/>
        <p:txBody>
          <a:bodyPr/>
          <a:lstStyle/>
          <a:p>
            <a:r>
              <a:rPr lang="en-US" dirty="0" smtClean="0"/>
              <a:t>Knowing them is good, Fowler thinks (we agree)</a:t>
            </a:r>
          </a:p>
          <a:p>
            <a:r>
              <a:rPr lang="en-US" dirty="0" smtClean="0"/>
              <a:t>But just the slightest bit dangerous</a:t>
            </a:r>
          </a:p>
          <a:p>
            <a:r>
              <a:rPr lang="en-US" dirty="0" smtClean="0"/>
              <a:t>Using design patterns always has a cost</a:t>
            </a:r>
          </a:p>
          <a:p>
            <a:pPr lvl="1"/>
            <a:r>
              <a:rPr lang="en-US" dirty="0" smtClean="0"/>
              <a:t>Good in that everyone knows them.</a:t>
            </a:r>
          </a:p>
          <a:p>
            <a:pPr lvl="1"/>
            <a:r>
              <a:rPr lang="en-US" dirty="0" smtClean="0"/>
              <a:t>Maybe not so good if coding to them takes a lot of effort.</a:t>
            </a:r>
          </a:p>
          <a:p>
            <a:pPr marL="0" indent="0">
              <a:buNone/>
            </a:pPr>
            <a:endParaRPr lang="en-US" dirty="0"/>
          </a:p>
        </p:txBody>
      </p:sp>
    </p:spTree>
    <p:extLst>
      <p:ext uri="{BB962C8B-B14F-4D97-AF65-F5344CB8AC3E}">
        <p14:creationId xmlns:p14="http://schemas.microsoft.com/office/powerpoint/2010/main" val="266336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5621" y="533399"/>
            <a:ext cx="5457980" cy="5994975"/>
          </a:xfrm>
          <a:prstGeom prst="rect">
            <a:avLst/>
          </a:prstGeom>
        </p:spPr>
      </p:pic>
      <p:sp>
        <p:nvSpPr>
          <p:cNvPr id="2" name="Title 1"/>
          <p:cNvSpPr>
            <a:spLocks noGrp="1"/>
          </p:cNvSpPr>
          <p:nvPr>
            <p:ph type="title"/>
          </p:nvPr>
        </p:nvSpPr>
        <p:spPr>
          <a:xfrm>
            <a:off x="5562600" y="274638"/>
            <a:ext cx="3581400" cy="1143000"/>
          </a:xfrm>
        </p:spPr>
        <p:txBody>
          <a:bodyPr>
            <a:normAutofit fontScale="90000"/>
          </a:bodyPr>
          <a:lstStyle/>
          <a:p>
            <a:r>
              <a:rPr lang="en-US" dirty="0" smtClean="0"/>
              <a:t>Design Patterns?</a:t>
            </a:r>
            <a:endParaRPr lang="en-US" dirty="0"/>
          </a:p>
        </p:txBody>
      </p:sp>
      <p:sp>
        <p:nvSpPr>
          <p:cNvPr id="3" name="Content Placeholder 2"/>
          <p:cNvSpPr>
            <a:spLocks noGrp="1"/>
          </p:cNvSpPr>
          <p:nvPr>
            <p:ph idx="1"/>
          </p:nvPr>
        </p:nvSpPr>
        <p:spPr>
          <a:xfrm>
            <a:off x="6019800" y="1798637"/>
            <a:ext cx="3048000" cy="4525963"/>
          </a:xfrm>
        </p:spPr>
        <p:txBody>
          <a:bodyPr>
            <a:normAutofit/>
          </a:bodyPr>
          <a:lstStyle/>
          <a:p>
            <a:r>
              <a:rPr lang="en-US" sz="2400" dirty="0" smtClean="0"/>
              <a:t>And here they are…</a:t>
            </a:r>
          </a:p>
          <a:p>
            <a:r>
              <a:rPr lang="en-US" sz="2400" dirty="0" smtClean="0"/>
              <a:t>Lots more in </a:t>
            </a:r>
            <a:r>
              <a:rPr lang="en-US" sz="2400" dirty="0" smtClean="0"/>
              <a:t>other courses we teach.</a:t>
            </a:r>
            <a:endParaRPr lang="en-US" sz="2400" dirty="0" smtClean="0"/>
          </a:p>
          <a:p>
            <a:pPr marL="0" indent="0">
              <a:buNone/>
            </a:pPr>
            <a:endParaRPr lang="en-US" sz="2400" dirty="0"/>
          </a:p>
        </p:txBody>
      </p:sp>
      <p:sp>
        <p:nvSpPr>
          <p:cNvPr id="5" name="Oval 4"/>
          <p:cNvSpPr/>
          <p:nvPr/>
        </p:nvSpPr>
        <p:spPr>
          <a:xfrm>
            <a:off x="3200400" y="2743200"/>
            <a:ext cx="13716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419600" y="5867400"/>
            <a:ext cx="13716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506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Refactoring Lead You To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Maybe – </a:t>
            </a:r>
          </a:p>
          <a:p>
            <a:r>
              <a:rPr lang="en-US" dirty="0" smtClean="0"/>
              <a:t>More often, programmers refactor </a:t>
            </a:r>
            <a:r>
              <a:rPr lang="en-US" i="1" dirty="0" smtClean="0"/>
              <a:t>to</a:t>
            </a:r>
            <a:r>
              <a:rPr lang="en-US" dirty="0" smtClean="0"/>
              <a:t> patterns.  Like,</a:t>
            </a:r>
          </a:p>
          <a:p>
            <a:r>
              <a:rPr lang="en-US" dirty="0" smtClean="0"/>
              <a:t>To get rid of a talking to some interface that keeps changing, I consolidate where I have to do that, into an “</a:t>
            </a:r>
            <a:r>
              <a:rPr lang="en-US" dirty="0" smtClean="0">
                <a:solidFill>
                  <a:srgbClr val="FF0000"/>
                </a:solidFill>
              </a:rPr>
              <a:t>interface</a:t>
            </a:r>
            <a:r>
              <a:rPr lang="en-US" dirty="0" smtClean="0"/>
              <a:t>” class.  Or,</a:t>
            </a:r>
          </a:p>
          <a:p>
            <a:r>
              <a:rPr lang="en-US" dirty="0" smtClean="0"/>
              <a:t>To get make a bunch of little variations on a class, I “</a:t>
            </a:r>
            <a:r>
              <a:rPr lang="en-US" dirty="0" smtClean="0">
                <a:solidFill>
                  <a:srgbClr val="FF0000"/>
                </a:solidFill>
              </a:rPr>
              <a:t>decorate</a:t>
            </a:r>
            <a:r>
              <a:rPr lang="en-US" dirty="0" smtClean="0"/>
              <a:t>” it with these separate additions as wrappers.</a:t>
            </a:r>
            <a:endParaRPr lang="en-US" dirty="0"/>
          </a:p>
        </p:txBody>
      </p:sp>
      <p:sp>
        <p:nvSpPr>
          <p:cNvPr id="4" name="TextBox 3"/>
          <p:cNvSpPr txBox="1"/>
          <p:nvPr/>
        </p:nvSpPr>
        <p:spPr>
          <a:xfrm>
            <a:off x="609600" y="6019800"/>
            <a:ext cx="6618869" cy="523220"/>
          </a:xfrm>
          <a:prstGeom prst="rect">
            <a:avLst/>
          </a:prstGeom>
          <a:noFill/>
        </p:spPr>
        <p:txBody>
          <a:bodyPr wrap="none" rtlCol="0">
            <a:spAutoFit/>
          </a:bodyPr>
          <a:lstStyle/>
          <a:p>
            <a:r>
              <a:rPr lang="en-US" sz="2800" dirty="0" smtClean="0"/>
              <a:t>Lots more on refactoring </a:t>
            </a:r>
            <a:r>
              <a:rPr lang="en-US" sz="2800" dirty="0" smtClean="0"/>
              <a:t>is also on the web!</a:t>
            </a:r>
            <a:endParaRPr lang="en-US" sz="2800" dirty="0"/>
          </a:p>
        </p:txBody>
      </p:sp>
    </p:spTree>
    <p:extLst>
      <p:ext uri="{BB962C8B-B14F-4D97-AF65-F5344CB8AC3E}">
        <p14:creationId xmlns:p14="http://schemas.microsoft.com/office/powerpoint/2010/main" val="1078924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also should be more than English language statements!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Add diagrams:  </a:t>
            </a:r>
          </a:p>
          <a:p>
            <a:pPr lvl="1"/>
            <a:r>
              <a:rPr lang="en-US" dirty="0" smtClean="0"/>
              <a:t>First </a:t>
            </a:r>
            <a:r>
              <a:rPr lang="en-US" dirty="0" smtClean="0"/>
              <a:t>keep in mind what you're drawing the diagrams for. The primary value is communication. </a:t>
            </a:r>
          </a:p>
          <a:p>
            <a:pPr lvl="1"/>
            <a:r>
              <a:rPr lang="en-US" dirty="0" smtClean="0"/>
              <a:t>Effective communication means selecting important things and neglecting the less important…</a:t>
            </a:r>
          </a:p>
          <a:p>
            <a:pPr lvl="1"/>
            <a:r>
              <a:rPr lang="en-US" dirty="0" smtClean="0"/>
              <a:t>Don't draw sequence diagrams for all use cases and scenarios – only [the important ones].. </a:t>
            </a:r>
          </a:p>
          <a:p>
            <a:r>
              <a:rPr lang="en-US" dirty="0" smtClean="0"/>
              <a:t>A common problem with the common use of diagrams is that people try to make them comprehensive. </a:t>
            </a:r>
          </a:p>
          <a:p>
            <a:pPr lvl="1"/>
            <a:r>
              <a:rPr lang="en-US" dirty="0" smtClean="0"/>
              <a:t>The code is the best source of comprehensive information, as the code is the easiest thing to keep in sync with the code. </a:t>
            </a:r>
          </a:p>
          <a:p>
            <a:pPr lvl="1"/>
            <a:r>
              <a:rPr lang="en-US" dirty="0" smtClean="0"/>
              <a:t>For diagrams, comprehensiveness is the enemy of comprehensibility.</a:t>
            </a:r>
            <a:endParaRPr lang="en-US" dirty="0"/>
          </a:p>
        </p:txBody>
      </p:sp>
    </p:spTree>
    <p:extLst>
      <p:ext uri="{BB962C8B-B14F-4D97-AF65-F5344CB8AC3E}">
        <p14:creationId xmlns:p14="http://schemas.microsoft.com/office/powerpoint/2010/main" val="1091814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you want to design?</a:t>
            </a:r>
            <a:endParaRPr lang="en-US" dirty="0"/>
          </a:p>
        </p:txBody>
      </p:sp>
      <p:sp>
        <p:nvSpPr>
          <p:cNvPr id="3" name="Content Placeholder 2"/>
          <p:cNvSpPr>
            <a:spLocks noGrp="1"/>
          </p:cNvSpPr>
          <p:nvPr>
            <p:ph idx="1"/>
          </p:nvPr>
        </p:nvSpPr>
        <p:spPr/>
        <p:txBody>
          <a:bodyPr/>
          <a:lstStyle/>
          <a:p>
            <a:r>
              <a:rPr lang="en-US" dirty="0" smtClean="0"/>
              <a:t>…when you could start coding today!</a:t>
            </a:r>
            <a:endParaRPr lang="en-US" dirty="0"/>
          </a:p>
        </p:txBody>
      </p:sp>
      <p:pic>
        <p:nvPicPr>
          <p:cNvPr id="4" name="Picture 3"/>
          <p:cNvPicPr>
            <a:picLocks noChangeAspect="1"/>
          </p:cNvPicPr>
          <p:nvPr/>
        </p:nvPicPr>
        <p:blipFill>
          <a:blip r:embed="rId3"/>
          <a:stretch>
            <a:fillRect/>
          </a:stretch>
        </p:blipFill>
        <p:spPr>
          <a:xfrm>
            <a:off x="1778000" y="2528684"/>
            <a:ext cx="5461000" cy="4100715"/>
          </a:xfrm>
          <a:prstGeom prst="rect">
            <a:avLst/>
          </a:prstGeom>
        </p:spPr>
      </p:pic>
    </p:spTree>
    <p:extLst>
      <p:ext uri="{BB962C8B-B14F-4D97-AF65-F5344CB8AC3E}">
        <p14:creationId xmlns:p14="http://schemas.microsoft.com/office/powerpoint/2010/main" val="31048085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there things worth “planning in”?</a:t>
            </a:r>
            <a:endParaRPr lang="en-US" dirty="0"/>
          </a:p>
        </p:txBody>
      </p:sp>
      <p:sp>
        <p:nvSpPr>
          <p:cNvPr id="3" name="Content Placeholder 2"/>
          <p:cNvSpPr>
            <a:spLocks noGrp="1"/>
          </p:cNvSpPr>
          <p:nvPr>
            <p:ph idx="1"/>
          </p:nvPr>
        </p:nvSpPr>
        <p:spPr>
          <a:xfrm>
            <a:off x="457200" y="1600200"/>
            <a:ext cx="2971800" cy="4525963"/>
          </a:xfrm>
        </p:spPr>
        <p:txBody>
          <a:bodyPr/>
          <a:lstStyle/>
          <a:p>
            <a:r>
              <a:rPr lang="en-US" dirty="0" smtClean="0"/>
              <a:t>Desires of the customer</a:t>
            </a:r>
          </a:p>
          <a:p>
            <a:r>
              <a:rPr lang="en-US" dirty="0" smtClean="0"/>
              <a:t>Technical Risk</a:t>
            </a:r>
          </a:p>
          <a:p>
            <a:r>
              <a:rPr lang="en-US" dirty="0" smtClean="0"/>
              <a:t>Ability to get it right “up front”</a:t>
            </a:r>
            <a:endParaRPr lang="en-US" dirty="0"/>
          </a:p>
        </p:txBody>
      </p:sp>
      <p:pic>
        <p:nvPicPr>
          <p:cNvPr id="4" name="Picture 3"/>
          <p:cNvPicPr>
            <a:picLocks noChangeAspect="1"/>
          </p:cNvPicPr>
          <p:nvPr/>
        </p:nvPicPr>
        <p:blipFill>
          <a:blip r:embed="rId3"/>
          <a:stretch>
            <a:fillRect/>
          </a:stretch>
        </p:blipFill>
        <p:spPr>
          <a:xfrm>
            <a:off x="3733800" y="1752600"/>
            <a:ext cx="5257800" cy="3659428"/>
          </a:xfrm>
          <a:prstGeom prst="rect">
            <a:avLst/>
          </a:prstGeom>
        </p:spPr>
      </p:pic>
    </p:spTree>
    <p:extLst>
      <p:ext uri="{BB962C8B-B14F-4D97-AF65-F5344CB8AC3E}">
        <p14:creationId xmlns:p14="http://schemas.microsoft.com/office/powerpoint/2010/main" val="26483605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Personalities weigh in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What role does an architecture play when </a:t>
            </a:r>
            <a:br>
              <a:rPr lang="en-US" dirty="0" smtClean="0"/>
            </a:br>
            <a:r>
              <a:rPr lang="en-US" dirty="0" smtClean="0"/>
              <a:t>you are using evolutionary design? </a:t>
            </a:r>
          </a:p>
          <a:p>
            <a:r>
              <a:rPr lang="en-US" dirty="0" smtClean="0"/>
              <a:t>XPs </a:t>
            </a:r>
            <a:r>
              <a:rPr lang="en-US" dirty="0" smtClean="0"/>
              <a:t>critics state that XP ignores </a:t>
            </a:r>
            <a:br>
              <a:rPr lang="en-US" dirty="0" smtClean="0"/>
            </a:br>
            <a:r>
              <a:rPr lang="en-US" dirty="0" smtClean="0"/>
              <a:t>architecture, that XP's route is to go to </a:t>
            </a:r>
            <a:br>
              <a:rPr lang="en-US" dirty="0" smtClean="0"/>
            </a:br>
            <a:r>
              <a:rPr lang="en-US" dirty="0" smtClean="0"/>
              <a:t>code fast and trust that refactoring that </a:t>
            </a:r>
            <a:br>
              <a:rPr lang="en-US" dirty="0" smtClean="0"/>
            </a:br>
            <a:r>
              <a:rPr lang="en-US" dirty="0" smtClean="0"/>
              <a:t>will solve all design issues. </a:t>
            </a:r>
          </a:p>
          <a:p>
            <a:r>
              <a:rPr lang="en-US" dirty="0" smtClean="0"/>
              <a:t>Interesting if </a:t>
            </a:r>
            <a:r>
              <a:rPr lang="en-US" dirty="0" smtClean="0"/>
              <a:t>they are </a:t>
            </a:r>
            <a:r>
              <a:rPr lang="en-US" dirty="0" smtClean="0"/>
              <a:t>right!</a:t>
            </a:r>
            <a:endParaRPr lang="en-US" dirty="0" smtClean="0"/>
          </a:p>
          <a:p>
            <a:r>
              <a:rPr lang="en-US" dirty="0" smtClean="0"/>
              <a:t>Certainly the most aggressive </a:t>
            </a:r>
            <a:r>
              <a:rPr lang="en-US" dirty="0" err="1" smtClean="0"/>
              <a:t>XPers</a:t>
            </a:r>
            <a:r>
              <a:rPr lang="en-US" dirty="0" smtClean="0"/>
              <a:t> - Kent Beck, Ron Jeffries, and Bob Martin - are putting more and more energy into avoiding any up front architectural design. </a:t>
            </a:r>
          </a:p>
          <a:p>
            <a:r>
              <a:rPr lang="en-US" dirty="0" smtClean="0"/>
              <a:t>E.g., Don't </a:t>
            </a:r>
            <a:r>
              <a:rPr lang="en-US" dirty="0" smtClean="0"/>
              <a:t>put in a database until you really know you'll need it. Work with files first and refactor the database in during a later iteration. </a:t>
            </a:r>
            <a:endParaRPr lang="en-US" dirty="0"/>
          </a:p>
        </p:txBody>
      </p:sp>
      <p:pic>
        <p:nvPicPr>
          <p:cNvPr id="4" name="Picture 3"/>
          <p:cNvPicPr>
            <a:picLocks noChangeAspect="1"/>
          </p:cNvPicPr>
          <p:nvPr/>
        </p:nvPicPr>
        <p:blipFill>
          <a:blip r:embed="rId3"/>
          <a:stretch>
            <a:fillRect/>
          </a:stretch>
        </p:blipFill>
        <p:spPr>
          <a:xfrm>
            <a:off x="6527800" y="304800"/>
            <a:ext cx="2286000" cy="2286000"/>
          </a:xfrm>
          <a:prstGeom prst="rect">
            <a:avLst/>
          </a:prstGeom>
        </p:spPr>
      </p:pic>
      <p:sp>
        <p:nvSpPr>
          <p:cNvPr id="5" name="TextBox 4"/>
          <p:cNvSpPr txBox="1"/>
          <p:nvPr/>
        </p:nvSpPr>
        <p:spPr>
          <a:xfrm>
            <a:off x="6705600" y="2678668"/>
            <a:ext cx="2023886" cy="369332"/>
          </a:xfrm>
          <a:prstGeom prst="rect">
            <a:avLst/>
          </a:prstGeom>
          <a:noFill/>
        </p:spPr>
        <p:txBody>
          <a:bodyPr wrap="none" rtlCol="0">
            <a:spAutoFit/>
          </a:bodyPr>
          <a:lstStyle/>
          <a:p>
            <a:r>
              <a:rPr lang="en-US" dirty="0" smtClean="0"/>
              <a:t>“Uncle Bob” Martin</a:t>
            </a:r>
            <a:endParaRPr lang="en-US" dirty="0"/>
          </a:p>
        </p:txBody>
      </p:sp>
    </p:spTree>
    <p:extLst>
      <p:ext uri="{BB962C8B-B14F-4D97-AF65-F5344CB8AC3E}">
        <p14:creationId xmlns:p14="http://schemas.microsoft.com/office/powerpoint/2010/main" val="3008258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the tension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general</a:t>
            </a:r>
            <a:r>
              <a:rPr lang="en-US" dirty="0" smtClean="0"/>
              <a:t>, [an architect</a:t>
            </a:r>
            <a:r>
              <a:rPr lang="en-US" dirty="0" smtClean="0"/>
              <a:t>] conveys a certain gravitas, as in "I'm not just a mere programmer - I'm an architect". </a:t>
            </a:r>
          </a:p>
          <a:p>
            <a:r>
              <a:rPr lang="en-US" dirty="0" smtClean="0"/>
              <a:t>This may translate into "I'm an architect now - I'm too important to do any programming". </a:t>
            </a:r>
          </a:p>
          <a:p>
            <a:r>
              <a:rPr lang="en-US" dirty="0" smtClean="0"/>
              <a:t>The question then becomes one of whether separating yourself from the mundane programming effort is something you should do when you want to exercise technical leadership. </a:t>
            </a:r>
          </a:p>
          <a:p>
            <a:r>
              <a:rPr lang="en-US" dirty="0" smtClean="0"/>
              <a:t>This question generates an enormous amount of </a:t>
            </a:r>
            <a:r>
              <a:rPr lang="en-US" dirty="0" smtClean="0"/>
              <a:t>emotion.</a:t>
            </a:r>
            <a:endParaRPr lang="en-US" dirty="0" smtClean="0"/>
          </a:p>
          <a:p>
            <a:endParaRPr lang="en-US" dirty="0"/>
          </a:p>
        </p:txBody>
      </p:sp>
    </p:spTree>
    <p:extLst>
      <p:ext uri="{BB962C8B-B14F-4D97-AF65-F5344CB8AC3E}">
        <p14:creationId xmlns:p14="http://schemas.microsoft.com/office/powerpoint/2010/main" val="27522106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time you distinguish roles, you have similar problems…</a:t>
            </a:r>
            <a:endParaRPr lang="en-US" dirty="0"/>
          </a:p>
        </p:txBody>
      </p:sp>
      <p:pic>
        <p:nvPicPr>
          <p:cNvPr id="4" name="Picture 3"/>
          <p:cNvPicPr>
            <a:picLocks noChangeAspect="1"/>
          </p:cNvPicPr>
          <p:nvPr/>
        </p:nvPicPr>
        <p:blipFill>
          <a:blip r:embed="rId3"/>
          <a:stretch>
            <a:fillRect/>
          </a:stretch>
        </p:blipFill>
        <p:spPr>
          <a:xfrm>
            <a:off x="762000" y="1905000"/>
            <a:ext cx="7620000" cy="3962400"/>
          </a:xfrm>
          <a:prstGeom prst="rect">
            <a:avLst/>
          </a:prstGeom>
        </p:spPr>
      </p:pic>
    </p:spTree>
    <p:extLst>
      <p:ext uri="{BB962C8B-B14F-4D97-AF65-F5344CB8AC3E}">
        <p14:creationId xmlns:p14="http://schemas.microsoft.com/office/powerpoint/2010/main" val="27334220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What’s an architect have to do? - 1</a:t>
            </a:r>
            <a:endParaRPr lang="en-US" dirty="0"/>
          </a:p>
        </p:txBody>
      </p:sp>
      <p:sp>
        <p:nvSpPr>
          <p:cNvPr id="4" name="Content Placeholder 3"/>
          <p:cNvSpPr>
            <a:spLocks noGrp="1"/>
          </p:cNvSpPr>
          <p:nvPr>
            <p:ph idx="1"/>
          </p:nvPr>
        </p:nvSpPr>
        <p:spPr>
          <a:xfrm>
            <a:off x="457200" y="1143000"/>
            <a:ext cx="8458200" cy="4525963"/>
          </a:xfrm>
        </p:spPr>
        <p:txBody>
          <a:bodyPr>
            <a:noAutofit/>
          </a:bodyPr>
          <a:lstStyle/>
          <a:p>
            <a:pPr marL="0" indent="0">
              <a:buNone/>
            </a:pPr>
            <a:r>
              <a:rPr lang="en-US" sz="2000" dirty="0"/>
              <a:t>Desired qualities for a software architect include the following:</a:t>
            </a:r>
            <a:r>
              <a:rPr lang="en-US" sz="2000" dirty="0" smtClean="0"/>
              <a:t>,</a:t>
            </a:r>
            <a:r>
              <a:rPr lang="en-US" sz="2000" dirty="0"/>
              <a:t> </a:t>
            </a:r>
          </a:p>
          <a:p>
            <a:pPr lvl="0">
              <a:buFont typeface="+mj-lt"/>
              <a:buAutoNum type="arabicPeriod"/>
            </a:pPr>
            <a:r>
              <a:rPr lang="en-US" sz="2000" dirty="0"/>
              <a:t>The </a:t>
            </a:r>
            <a:r>
              <a:rPr lang="en-US" sz="2000" dirty="0">
                <a:solidFill>
                  <a:srgbClr val="FF0000"/>
                </a:solidFill>
              </a:rPr>
              <a:t>artistic</a:t>
            </a:r>
            <a:r>
              <a:rPr lang="en-US" sz="2000" dirty="0"/>
              <a:t> skill to make seemingly simple designs that are easy to grasp and yet which solve complex problems.</a:t>
            </a:r>
          </a:p>
          <a:p>
            <a:pPr lvl="0">
              <a:buFont typeface="+mj-lt"/>
              <a:buAutoNum type="arabicPeriod"/>
            </a:pPr>
            <a:r>
              <a:rPr lang="en-US" sz="2000" dirty="0">
                <a:solidFill>
                  <a:srgbClr val="FF0000"/>
                </a:solidFill>
              </a:rPr>
              <a:t>Analytical </a:t>
            </a:r>
            <a:r>
              <a:rPr lang="en-US" sz="2000" dirty="0"/>
              <a:t>skills, such as an ability to find root causes for high-level problems in existing designs, like why a system runs too slowly or is not secure.</a:t>
            </a:r>
          </a:p>
          <a:p>
            <a:pPr lvl="0">
              <a:buFont typeface="+mj-lt"/>
              <a:buAutoNum type="arabicPeriod"/>
            </a:pPr>
            <a:r>
              <a:rPr lang="en-US" sz="2000" dirty="0"/>
              <a:t>A </a:t>
            </a:r>
            <a:r>
              <a:rPr lang="en-US" sz="2000" dirty="0">
                <a:solidFill>
                  <a:srgbClr val="FF0000"/>
                </a:solidFill>
              </a:rPr>
              <a:t>systems engineer</a:t>
            </a:r>
            <a:r>
              <a:rPr lang="en-US" sz="2000" dirty="0"/>
              <a:t>'s understanding of the business, social, and operational environment in which a system needs to operate.  An understanding of the domain in which a system will live, as well as technical knowledge.</a:t>
            </a:r>
          </a:p>
          <a:p>
            <a:pPr lvl="0">
              <a:buFont typeface="+mj-lt"/>
              <a:buAutoNum type="arabicPeriod"/>
            </a:pPr>
            <a:r>
              <a:rPr lang="en-US" sz="2000" dirty="0">
                <a:solidFill>
                  <a:srgbClr val="FF0000"/>
                </a:solidFill>
              </a:rPr>
              <a:t>Ability to relate </a:t>
            </a:r>
            <a:r>
              <a:rPr lang="en-US" sz="2000" dirty="0"/>
              <a:t>to a wide range of stakeholders, including the client, users, system administrators and suppliers.</a:t>
            </a:r>
          </a:p>
          <a:p>
            <a:pPr lvl="0">
              <a:buFont typeface="+mj-lt"/>
              <a:buAutoNum type="arabicPeriod"/>
            </a:pPr>
            <a:r>
              <a:rPr lang="en-US" sz="2000" dirty="0">
                <a:solidFill>
                  <a:srgbClr val="FF0000"/>
                </a:solidFill>
              </a:rPr>
              <a:t>Communication</a:t>
            </a:r>
            <a:r>
              <a:rPr lang="en-US" sz="2000" dirty="0"/>
              <a:t> skills - explaining to a design to the people who need to implement it.</a:t>
            </a:r>
          </a:p>
          <a:p>
            <a:pPr lvl="0">
              <a:buFont typeface="+mj-lt"/>
              <a:buAutoNum type="arabicPeriod"/>
            </a:pPr>
            <a:r>
              <a:rPr lang="en-US" sz="2000" dirty="0"/>
              <a:t>A working knowledge of the capabilities of the </a:t>
            </a:r>
            <a:r>
              <a:rPr lang="en-US" sz="2000" dirty="0">
                <a:solidFill>
                  <a:srgbClr val="FF0000"/>
                </a:solidFill>
              </a:rPr>
              <a:t>development organization</a:t>
            </a:r>
            <a:r>
              <a:rPr lang="en-US" sz="2000" dirty="0"/>
              <a:t>, and of how to explain to them what to do. This normally includes a high-level of adeptness at using the required technologies. The architect often writes a framework, which is developed further by others on the team</a:t>
            </a:r>
            <a:r>
              <a:rPr lang="en-US" sz="2000" dirty="0" smtClean="0"/>
              <a:t>.</a:t>
            </a:r>
            <a:endParaRPr lang="en-US" sz="2000" dirty="0"/>
          </a:p>
        </p:txBody>
      </p:sp>
    </p:spTree>
    <p:extLst>
      <p:ext uri="{BB962C8B-B14F-4D97-AF65-F5344CB8AC3E}">
        <p14:creationId xmlns:p14="http://schemas.microsoft.com/office/powerpoint/2010/main" val="10749021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What’s an architect have to do? - 2</a:t>
            </a:r>
            <a:endParaRPr lang="en-US" dirty="0"/>
          </a:p>
        </p:txBody>
      </p:sp>
      <p:sp>
        <p:nvSpPr>
          <p:cNvPr id="4" name="Content Placeholder 3"/>
          <p:cNvSpPr>
            <a:spLocks noGrp="1"/>
          </p:cNvSpPr>
          <p:nvPr>
            <p:ph idx="1"/>
          </p:nvPr>
        </p:nvSpPr>
        <p:spPr>
          <a:xfrm>
            <a:off x="457200" y="1143000"/>
            <a:ext cx="8229600" cy="4525963"/>
          </a:xfrm>
        </p:spPr>
        <p:txBody>
          <a:bodyPr>
            <a:noAutofit/>
          </a:bodyPr>
          <a:lstStyle/>
          <a:p>
            <a:pPr marL="0" indent="0">
              <a:buNone/>
            </a:pPr>
            <a:r>
              <a:rPr lang="en-US" sz="2000" dirty="0" smtClean="0"/>
              <a:t>And,</a:t>
            </a:r>
            <a:r>
              <a:rPr lang="en-US" sz="2000" dirty="0"/>
              <a:t> </a:t>
            </a:r>
          </a:p>
          <a:p>
            <a:pPr marL="457200" lvl="0" indent="-457200">
              <a:buFont typeface="+mj-lt"/>
              <a:buAutoNum type="arabicPeriod" startAt="7"/>
            </a:pPr>
            <a:r>
              <a:rPr lang="en-US" sz="2000" dirty="0" smtClean="0"/>
              <a:t>Knowledge </a:t>
            </a:r>
            <a:r>
              <a:rPr lang="en-US" sz="2000" dirty="0"/>
              <a:t>of </a:t>
            </a:r>
            <a:r>
              <a:rPr lang="en-US" sz="2000" dirty="0">
                <a:solidFill>
                  <a:srgbClr val="FF0000"/>
                </a:solidFill>
              </a:rPr>
              <a:t>multiple technologies</a:t>
            </a:r>
            <a:r>
              <a:rPr lang="en-US" sz="2000" dirty="0"/>
              <a:t>, from which to choose the right ones for the next job.</a:t>
            </a:r>
          </a:p>
          <a:p>
            <a:pPr marL="457200" indent="-457200">
              <a:buFont typeface="+mj-lt"/>
              <a:buAutoNum type="arabicPeriod" startAt="7"/>
            </a:pPr>
            <a:r>
              <a:rPr lang="en-US" sz="2000" dirty="0" smtClean="0"/>
              <a:t>Ability </a:t>
            </a:r>
            <a:r>
              <a:rPr lang="en-US" sz="2000" dirty="0"/>
              <a:t>to </a:t>
            </a:r>
            <a:r>
              <a:rPr lang="en-US" sz="2000" dirty="0">
                <a:solidFill>
                  <a:srgbClr val="FF0000"/>
                </a:solidFill>
              </a:rPr>
              <a:t>conceptualize</a:t>
            </a:r>
            <a:r>
              <a:rPr lang="en-US" sz="2000" dirty="0"/>
              <a:t> the strategic requirements for a project, which translate into needed design features.</a:t>
            </a:r>
          </a:p>
          <a:p>
            <a:pPr marL="457200" lvl="0" indent="-457200">
              <a:buFont typeface="+mj-lt"/>
              <a:buAutoNum type="arabicPeriod" startAt="7"/>
            </a:pPr>
            <a:r>
              <a:rPr lang="en-US" sz="2000" dirty="0">
                <a:solidFill>
                  <a:srgbClr val="FF0000"/>
                </a:solidFill>
              </a:rPr>
              <a:t>Negotiation</a:t>
            </a:r>
            <a:r>
              <a:rPr lang="en-US" sz="2000" dirty="0"/>
              <a:t> skills, so as to stand up for technical decisions that require change by developers and stakeholders.</a:t>
            </a:r>
            <a:endParaRPr lang="en-US" sz="2000" dirty="0">
              <a:solidFill>
                <a:srgbClr val="FF0000"/>
              </a:solidFill>
            </a:endParaRPr>
          </a:p>
          <a:p>
            <a:pPr marL="457200" lvl="0" indent="-457200">
              <a:buFont typeface="+mj-lt"/>
              <a:buAutoNum type="arabicPeriod" startAt="7"/>
            </a:pPr>
            <a:r>
              <a:rPr lang="en-US" sz="2000" dirty="0">
                <a:solidFill>
                  <a:srgbClr val="FF0000"/>
                </a:solidFill>
              </a:rPr>
              <a:t>Teamwork</a:t>
            </a:r>
            <a:r>
              <a:rPr lang="en-US" sz="2000" dirty="0"/>
              <a:t> skills, such as listening to opinions of other developers and testers.</a:t>
            </a:r>
          </a:p>
          <a:p>
            <a:pPr marL="457200" lvl="0" indent="-457200">
              <a:buFont typeface="+mj-lt"/>
              <a:buAutoNum type="arabicPeriod" startAt="7"/>
            </a:pPr>
            <a:r>
              <a:rPr lang="en-US" sz="2000" dirty="0">
                <a:solidFill>
                  <a:srgbClr val="FF0000"/>
                </a:solidFill>
              </a:rPr>
              <a:t>Technical leadership</a:t>
            </a:r>
            <a:r>
              <a:rPr lang="en-US" sz="2000" dirty="0"/>
              <a:t> skills, during development and delivery of a system. These include also the selling skills used to convince stakeholders and developers of the soundness of a technical approach</a:t>
            </a:r>
            <a:r>
              <a:rPr lang="en-US" sz="2000" dirty="0" smtClean="0"/>
              <a:t>.</a:t>
            </a:r>
            <a:endParaRPr lang="en-US" sz="2000" dirty="0"/>
          </a:p>
        </p:txBody>
      </p:sp>
      <p:sp>
        <p:nvSpPr>
          <p:cNvPr id="2" name="TextBox 1"/>
          <p:cNvSpPr txBox="1"/>
          <p:nvPr/>
        </p:nvSpPr>
        <p:spPr>
          <a:xfrm>
            <a:off x="2057400" y="5791200"/>
            <a:ext cx="3886200" cy="646331"/>
          </a:xfrm>
          <a:prstGeom prst="rect">
            <a:avLst/>
          </a:prstGeom>
          <a:noFill/>
        </p:spPr>
        <p:txBody>
          <a:bodyPr wrap="square" rtlCol="0">
            <a:spAutoFit/>
          </a:bodyPr>
          <a:lstStyle/>
          <a:p>
            <a:r>
              <a:rPr lang="en-US" dirty="0" smtClean="0">
                <a:solidFill>
                  <a:srgbClr val="FF0000"/>
                </a:solidFill>
              </a:rPr>
              <a:t>Lots more about this in </a:t>
            </a:r>
            <a:r>
              <a:rPr lang="en-US" dirty="0" smtClean="0">
                <a:solidFill>
                  <a:srgbClr val="FF0000"/>
                </a:solidFill>
              </a:rPr>
              <a:t>our software architecture course!</a:t>
            </a:r>
            <a:endParaRPr lang="en-US" dirty="0">
              <a:solidFill>
                <a:srgbClr val="FF0000"/>
              </a:solidFill>
            </a:endParaRPr>
          </a:p>
        </p:txBody>
      </p:sp>
    </p:spTree>
    <p:extLst>
      <p:ext uri="{BB962C8B-B14F-4D97-AF65-F5344CB8AC3E}">
        <p14:creationId xmlns:p14="http://schemas.microsoft.com/office/powerpoint/2010/main" val="493684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2743200"/>
            <a:ext cx="5715000" cy="3813302"/>
          </a:xfrm>
          <a:prstGeom prst="rect">
            <a:avLst/>
          </a:prstGeom>
        </p:spPr>
      </p:pic>
      <p:sp>
        <p:nvSpPr>
          <p:cNvPr id="2" name="Title 1"/>
          <p:cNvSpPr>
            <a:spLocks noGrp="1"/>
          </p:cNvSpPr>
          <p:nvPr>
            <p:ph type="title"/>
          </p:nvPr>
        </p:nvSpPr>
        <p:spPr/>
        <p:txBody>
          <a:bodyPr/>
          <a:lstStyle/>
          <a:p>
            <a:r>
              <a:rPr lang="en-US" dirty="0" smtClean="0"/>
              <a:t>Living in Flatland</a:t>
            </a:r>
            <a:endParaRPr lang="en-US" dirty="0"/>
          </a:p>
        </p:txBody>
      </p:sp>
      <p:sp>
        <p:nvSpPr>
          <p:cNvPr id="4" name="Rectangle 3"/>
          <p:cNvSpPr/>
          <p:nvPr/>
        </p:nvSpPr>
        <p:spPr>
          <a:xfrm>
            <a:off x="1295400" y="1676400"/>
            <a:ext cx="7696200" cy="3539431"/>
          </a:xfrm>
          <a:prstGeom prst="rect">
            <a:avLst/>
          </a:prstGeom>
        </p:spPr>
        <p:txBody>
          <a:bodyPr wrap="square">
            <a:spAutoFit/>
          </a:bodyPr>
          <a:lstStyle/>
          <a:p>
            <a:r>
              <a:rPr lang="en-US" sz="2800" dirty="0" smtClean="0"/>
              <a:t>The fundamental assumption underlying XP is that it is possible to </a:t>
            </a:r>
            <a:r>
              <a:rPr lang="en-US" sz="2800" i="1" dirty="0" smtClean="0"/>
              <a:t>flatten</a:t>
            </a:r>
            <a:r>
              <a:rPr lang="en-US" sz="2800" dirty="0" smtClean="0"/>
              <a:t> the change curve enough to make evolutionary design work. This flattening is both enabled by XP and exploited by XP. This is part of the coupling of the XP practices: specifically you can't do those parts of XP that exploit the flattened curve without doing those things that enable the flattening.</a:t>
            </a:r>
            <a:endParaRPr lang="en-US" sz="2800" dirty="0"/>
          </a:p>
        </p:txBody>
      </p:sp>
    </p:spTree>
    <p:extLst>
      <p:ext uri="{BB962C8B-B14F-4D97-AF65-F5344CB8AC3E}">
        <p14:creationId xmlns:p14="http://schemas.microsoft.com/office/powerpoint/2010/main" val="6733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dirty="0" smtClean="0"/>
              <a:t>Flat is a state of mind?</a:t>
            </a:r>
            <a:endParaRPr lang="en-US" dirty="0"/>
          </a:p>
        </p:txBody>
      </p:sp>
      <p:sp>
        <p:nvSpPr>
          <p:cNvPr id="3" name="Content Placeholder 2"/>
          <p:cNvSpPr>
            <a:spLocks noGrp="1"/>
          </p:cNvSpPr>
          <p:nvPr>
            <p:ph idx="1"/>
          </p:nvPr>
        </p:nvSpPr>
        <p:spPr>
          <a:xfrm>
            <a:off x="457200" y="1722437"/>
            <a:ext cx="8229600" cy="4525963"/>
          </a:xfrm>
        </p:spPr>
        <p:txBody>
          <a:bodyPr>
            <a:normAutofit fontScale="85000" lnSpcReduction="10000"/>
          </a:bodyPr>
          <a:lstStyle/>
          <a:p>
            <a:r>
              <a:rPr lang="en-US" dirty="0" smtClean="0"/>
              <a:t>In his XP 2000 paper, Josh </a:t>
            </a:r>
            <a:r>
              <a:rPr lang="en-US" dirty="0" err="1" smtClean="0"/>
              <a:t>Kerievsky</a:t>
            </a:r>
            <a:r>
              <a:rPr lang="en-US" dirty="0" smtClean="0"/>
              <a:t> points out a good example of this. He looks at possibly the most public XP code of all - </a:t>
            </a:r>
            <a:r>
              <a:rPr lang="en-US" dirty="0" smtClean="0">
                <a:hlinkClick r:id="rId3"/>
              </a:rPr>
              <a:t>JUnit</a:t>
            </a:r>
            <a:r>
              <a:rPr lang="en-US" dirty="0" smtClean="0"/>
              <a:t>. </a:t>
            </a:r>
          </a:p>
          <a:p>
            <a:pPr lvl="1"/>
            <a:r>
              <a:rPr lang="en-US" dirty="0" err="1" smtClean="0"/>
              <a:t>JUnit</a:t>
            </a:r>
            <a:r>
              <a:rPr lang="en-US" dirty="0" smtClean="0"/>
              <a:t> uses decorators to add optional functionality to test cases, such things as concurrency synchronization and batch set up code. </a:t>
            </a:r>
          </a:p>
          <a:p>
            <a:pPr lvl="1"/>
            <a:r>
              <a:rPr lang="en-US" dirty="0" smtClean="0"/>
              <a:t>By separating out this code into decorators it allows the general code to be clearer than it otherwise would be.</a:t>
            </a:r>
          </a:p>
          <a:p>
            <a:pPr lvl="1"/>
            <a:r>
              <a:rPr lang="en-US" dirty="0" smtClean="0"/>
              <a:t>But you have to ask yourself if the resulting code is really simple. For me it is, but then I'm familiar with the Decorator pattern. But for many that aren't it's quite complicated.</a:t>
            </a:r>
          </a:p>
          <a:p>
            <a:pPr lvl="1"/>
            <a:endParaRPr lang="en-US" dirty="0"/>
          </a:p>
        </p:txBody>
      </p:sp>
      <p:pic>
        <p:nvPicPr>
          <p:cNvPr id="4" name="Picture 3"/>
          <p:cNvPicPr>
            <a:picLocks noChangeAspect="1"/>
          </p:cNvPicPr>
          <p:nvPr/>
        </p:nvPicPr>
        <p:blipFill>
          <a:blip r:embed="rId4"/>
          <a:stretch>
            <a:fillRect/>
          </a:stretch>
        </p:blipFill>
        <p:spPr>
          <a:xfrm>
            <a:off x="7162800" y="304800"/>
            <a:ext cx="1625600" cy="1219200"/>
          </a:xfrm>
          <a:prstGeom prst="rect">
            <a:avLst/>
          </a:prstGeom>
        </p:spPr>
      </p:pic>
    </p:spTree>
    <p:extLst>
      <p:ext uri="{BB962C8B-B14F-4D97-AF65-F5344CB8AC3E}">
        <p14:creationId xmlns:p14="http://schemas.microsoft.com/office/powerpoint/2010/main" val="34146672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IDEO</a:t>
            </a:r>
            <a:endParaRPr lang="en-US" dirty="0"/>
          </a:p>
        </p:txBody>
      </p:sp>
      <p:sp>
        <p:nvSpPr>
          <p:cNvPr id="3" name="Content Placeholder 2"/>
          <p:cNvSpPr>
            <a:spLocks noGrp="1"/>
          </p:cNvSpPr>
          <p:nvPr>
            <p:ph idx="1"/>
          </p:nvPr>
        </p:nvSpPr>
        <p:spPr/>
        <p:txBody>
          <a:bodyPr/>
          <a:lstStyle/>
          <a:p>
            <a:r>
              <a:rPr lang="en-US" dirty="0"/>
              <a:t>See </a:t>
            </a:r>
            <a:r>
              <a:rPr lang="en-US" dirty="0" smtClean="0"/>
              <a:t>Chris Milne’s </a:t>
            </a:r>
            <a:r>
              <a:rPr lang="en-US" dirty="0" err="1" smtClean="0"/>
              <a:t>TEDx</a:t>
            </a:r>
            <a:r>
              <a:rPr lang="en-US" dirty="0" smtClean="0"/>
              <a:t> video at </a:t>
            </a:r>
            <a:r>
              <a:rPr lang="en-US" dirty="0" smtClean="0">
                <a:hlinkClick r:id="rId2"/>
              </a:rPr>
              <a:t>https</a:t>
            </a:r>
            <a:r>
              <a:rPr lang="en-US" dirty="0">
                <a:hlinkClick r:id="rId2"/>
              </a:rPr>
              <a:t>://www.youtube.com/watch?v=YzET-</a:t>
            </a:r>
            <a:r>
              <a:rPr lang="en-US" dirty="0" smtClean="0">
                <a:hlinkClick r:id="rId2"/>
              </a:rPr>
              <a:t>qlE1kQ</a:t>
            </a:r>
            <a:r>
              <a:rPr lang="en-US" dirty="0" smtClean="0"/>
              <a:t> </a:t>
            </a:r>
          </a:p>
          <a:p>
            <a:r>
              <a:rPr lang="en-US" dirty="0" smtClean="0"/>
              <a:t>How is this like Agile?</a:t>
            </a:r>
          </a:p>
          <a:p>
            <a:r>
              <a:rPr lang="en-US" dirty="0" smtClean="0"/>
              <a:t>How is it like “Old school”?</a:t>
            </a:r>
          </a:p>
          <a:p>
            <a:r>
              <a:rPr lang="en-US" dirty="0" smtClean="0"/>
              <a:t>How is it like Spiral?</a:t>
            </a:r>
            <a:endParaRPr lang="en-US" dirty="0"/>
          </a:p>
        </p:txBody>
      </p:sp>
      <p:pic>
        <p:nvPicPr>
          <p:cNvPr id="4" name="Picture 3" descr="Screen Shot 2014-10-26 at 5.22.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978368"/>
            <a:ext cx="3276600" cy="3295431"/>
          </a:xfrm>
          <a:prstGeom prst="rect">
            <a:avLst/>
          </a:prstGeom>
        </p:spPr>
      </p:pic>
    </p:spTree>
    <p:extLst>
      <p:ext uri="{BB962C8B-B14F-4D97-AF65-F5344CB8AC3E}">
        <p14:creationId xmlns:p14="http://schemas.microsoft.com/office/powerpoint/2010/main" val="1397473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for</a:t>
            </a:r>
            <a:br>
              <a:rPr lang="en-US" dirty="0" smtClean="0"/>
            </a:br>
            <a:r>
              <a:rPr lang="en-US" dirty="0" smtClean="0"/>
              <a:t>requirements and design</a:t>
            </a:r>
            <a:endParaRPr lang="en-US" dirty="0"/>
          </a:p>
        </p:txBody>
      </p:sp>
      <p:sp>
        <p:nvSpPr>
          <p:cNvPr id="4" name="Text Placeholder 3"/>
          <p:cNvSpPr>
            <a:spLocks noGrp="1"/>
          </p:cNvSpPr>
          <p:nvPr>
            <p:ph type="body" idx="1"/>
          </p:nvPr>
        </p:nvSpPr>
        <p:spPr/>
        <p:txBody>
          <a:bodyPr/>
          <a:lstStyle/>
          <a:p>
            <a:r>
              <a:rPr lang="en-US" dirty="0" smtClean="0"/>
              <a:t>“Old school”</a:t>
            </a:r>
            <a:endParaRPr lang="en-US" dirty="0"/>
          </a:p>
        </p:txBody>
      </p:sp>
      <p:sp>
        <p:nvSpPr>
          <p:cNvPr id="5" name="Content Placeholder 4"/>
          <p:cNvSpPr>
            <a:spLocks noGrp="1"/>
          </p:cNvSpPr>
          <p:nvPr>
            <p:ph sz="half" idx="2"/>
          </p:nvPr>
        </p:nvSpPr>
        <p:spPr/>
        <p:txBody>
          <a:bodyPr>
            <a:normAutofit fontScale="92500" lnSpcReduction="20000"/>
          </a:bodyPr>
          <a:lstStyle/>
          <a:p>
            <a:pPr marL="457200" indent="-457200">
              <a:buFont typeface="+mj-lt"/>
              <a:buAutoNum type="arabicPeriod"/>
            </a:pPr>
            <a:r>
              <a:rPr lang="en-US" dirty="0" smtClean="0"/>
              <a:t>Trust people in charge of:</a:t>
            </a:r>
          </a:p>
          <a:p>
            <a:pPr lvl="1"/>
            <a:r>
              <a:rPr lang="en-US" dirty="0" smtClean="0"/>
              <a:t>Requirements gathering</a:t>
            </a:r>
          </a:p>
          <a:p>
            <a:pPr lvl="1"/>
            <a:r>
              <a:rPr lang="en-US" dirty="0" smtClean="0"/>
              <a:t>Design creation</a:t>
            </a:r>
          </a:p>
          <a:p>
            <a:pPr marL="457200" indent="-457200">
              <a:buFont typeface="+mj-lt"/>
              <a:buAutoNum type="arabicPeriod"/>
            </a:pPr>
            <a:r>
              <a:rPr lang="en-US" dirty="0" smtClean="0"/>
              <a:t>Trust things you hand off using documents:</a:t>
            </a:r>
          </a:p>
          <a:p>
            <a:pPr marL="857250" lvl="1" indent="-457200"/>
            <a:r>
              <a:rPr lang="en-US" dirty="0" smtClean="0"/>
              <a:t>People sign-off on these.</a:t>
            </a:r>
          </a:p>
          <a:p>
            <a:pPr marL="457200" indent="-457200">
              <a:buFont typeface="+mj-lt"/>
              <a:buAutoNum type="arabicPeriod"/>
            </a:pPr>
            <a:r>
              <a:rPr lang="en-US" dirty="0" smtClean="0"/>
              <a:t>Don’t trust the code, unless verified </a:t>
            </a:r>
            <a:r>
              <a:rPr lang="en-US" dirty="0" err="1" smtClean="0"/>
              <a:t>vs</a:t>
            </a:r>
            <a:r>
              <a:rPr lang="en-US" dirty="0" smtClean="0"/>
              <a:t> documents.</a:t>
            </a:r>
          </a:p>
          <a:p>
            <a:pPr marL="457200" indent="-457200">
              <a:buFont typeface="+mj-lt"/>
              <a:buAutoNum type="arabicPeriod"/>
            </a:pPr>
            <a:r>
              <a:rPr lang="en-US" dirty="0" smtClean="0"/>
              <a:t>Hierarchies of people coordinate the info flows.</a:t>
            </a:r>
          </a:p>
          <a:p>
            <a:pPr marL="857250" lvl="1" indent="-457200"/>
            <a:r>
              <a:rPr lang="en-US" dirty="0" smtClean="0"/>
              <a:t>Delegate responsibilities.</a:t>
            </a:r>
          </a:p>
          <a:p>
            <a:pPr marL="457200" indent="-457200">
              <a:buFont typeface="+mj-lt"/>
              <a:buAutoNum type="arabicPeriod"/>
            </a:pPr>
            <a:r>
              <a:rPr lang="en-US" dirty="0" smtClean="0"/>
              <a:t>Get it right the first time.</a:t>
            </a:r>
            <a:endParaRPr lang="en-US" dirty="0"/>
          </a:p>
        </p:txBody>
      </p:sp>
      <p:sp>
        <p:nvSpPr>
          <p:cNvPr id="6" name="Text Placeholder 5"/>
          <p:cNvSpPr>
            <a:spLocks noGrp="1"/>
          </p:cNvSpPr>
          <p:nvPr>
            <p:ph type="body" sz="quarter" idx="3"/>
          </p:nvPr>
        </p:nvSpPr>
        <p:spPr/>
        <p:txBody>
          <a:bodyPr/>
          <a:lstStyle/>
          <a:p>
            <a:r>
              <a:rPr lang="en-US" dirty="0" smtClean="0"/>
              <a:t>Agile</a:t>
            </a:r>
            <a:endParaRPr lang="en-US" dirty="0"/>
          </a:p>
        </p:txBody>
      </p:sp>
      <p:sp>
        <p:nvSpPr>
          <p:cNvPr id="7" name="Content Placeholder 6"/>
          <p:cNvSpPr>
            <a:spLocks noGrp="1"/>
          </p:cNvSpPr>
          <p:nvPr>
            <p:ph sz="quarter" idx="4"/>
          </p:nvPr>
        </p:nvSpPr>
        <p:spPr/>
        <p:txBody>
          <a:bodyPr>
            <a:normAutofit fontScale="85000" lnSpcReduction="20000"/>
          </a:bodyPr>
          <a:lstStyle/>
          <a:p>
            <a:pPr marL="457200" indent="-457200">
              <a:buFont typeface="+mj-lt"/>
              <a:buAutoNum type="arabicPeriod"/>
            </a:pPr>
            <a:r>
              <a:rPr lang="en-US" dirty="0" smtClean="0"/>
              <a:t>Trust nobody, unless:</a:t>
            </a:r>
          </a:p>
          <a:p>
            <a:pPr lvl="1"/>
            <a:r>
              <a:rPr lang="en-US" dirty="0" smtClean="0"/>
              <a:t>They are standing right in front of you! And,</a:t>
            </a:r>
          </a:p>
          <a:p>
            <a:pPr lvl="1"/>
            <a:r>
              <a:rPr lang="en-US" dirty="0" smtClean="0"/>
              <a:t>They are the right person.</a:t>
            </a:r>
          </a:p>
          <a:p>
            <a:pPr marL="457200" indent="-457200">
              <a:buFont typeface="+mj-lt"/>
              <a:buAutoNum type="arabicPeriod"/>
            </a:pPr>
            <a:r>
              <a:rPr lang="en-US" dirty="0" smtClean="0"/>
              <a:t>Don’t trust your own documents:</a:t>
            </a:r>
          </a:p>
          <a:p>
            <a:pPr marL="857250" lvl="1" indent="-457200"/>
            <a:r>
              <a:rPr lang="en-US" dirty="0" smtClean="0"/>
              <a:t>People guess on those, and</a:t>
            </a:r>
          </a:p>
          <a:p>
            <a:pPr marL="857250" lvl="1" indent="-457200"/>
            <a:r>
              <a:rPr lang="en-US" dirty="0" smtClean="0"/>
              <a:t>You’re stuck with updating!</a:t>
            </a:r>
          </a:p>
          <a:p>
            <a:pPr marL="457200" indent="-457200">
              <a:buFont typeface="+mj-lt"/>
              <a:buAutoNum type="arabicPeriod"/>
            </a:pPr>
            <a:r>
              <a:rPr lang="en-US" dirty="0" smtClean="0"/>
              <a:t>Except for the code, which is always before the customer.</a:t>
            </a:r>
          </a:p>
          <a:p>
            <a:pPr marL="457200" indent="-457200">
              <a:buFont typeface="+mj-lt"/>
              <a:buAutoNum type="arabicPeriod"/>
            </a:pPr>
            <a:r>
              <a:rPr lang="en-US" dirty="0" smtClean="0"/>
              <a:t>Flatten the hierarchies.</a:t>
            </a:r>
          </a:p>
          <a:p>
            <a:pPr marL="857250" lvl="1" indent="-457200"/>
            <a:r>
              <a:rPr lang="en-US" dirty="0" smtClean="0"/>
              <a:t>Empowered teammates move fast.</a:t>
            </a:r>
          </a:p>
          <a:p>
            <a:pPr marL="457200" indent="-457200">
              <a:buFont typeface="+mj-lt"/>
              <a:buAutoNum type="arabicPeriod"/>
            </a:pPr>
            <a:r>
              <a:rPr lang="en-US" dirty="0" smtClean="0"/>
              <a:t>Get it right eventually.</a:t>
            </a:r>
            <a:endParaRPr lang="en-US" dirty="0"/>
          </a:p>
        </p:txBody>
      </p:sp>
    </p:spTree>
    <p:extLst>
      <p:ext uri="{BB962C8B-B14F-4D97-AF65-F5344CB8AC3E}">
        <p14:creationId xmlns:p14="http://schemas.microsoft.com/office/powerpoint/2010/main" val="3199193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 dead?</a:t>
            </a:r>
            <a:endParaRPr lang="en-US" dirty="0"/>
          </a:p>
        </p:txBody>
      </p:sp>
      <p:sp>
        <p:nvSpPr>
          <p:cNvPr id="3" name="Content Placeholder 2"/>
          <p:cNvSpPr>
            <a:spLocks noGrp="1"/>
          </p:cNvSpPr>
          <p:nvPr>
            <p:ph idx="1"/>
          </p:nvPr>
        </p:nvSpPr>
        <p:spPr>
          <a:xfrm>
            <a:off x="457200" y="1600200"/>
            <a:ext cx="4343400" cy="4525963"/>
          </a:xfrm>
        </p:spPr>
        <p:txBody>
          <a:bodyPr>
            <a:normAutofit lnSpcReduction="10000"/>
          </a:bodyPr>
          <a:lstStyle/>
          <a:p>
            <a:pPr marL="0" indent="0">
              <a:buNone/>
            </a:pPr>
            <a:r>
              <a:rPr lang="en-US" dirty="0" smtClean="0"/>
              <a:t>Fowler’s contentions:</a:t>
            </a:r>
          </a:p>
          <a:p>
            <a:r>
              <a:rPr lang="en-US" dirty="0" smtClean="0"/>
              <a:t>“In common usage, evolutionary design is a disaster.”</a:t>
            </a:r>
          </a:p>
          <a:p>
            <a:r>
              <a:rPr lang="en-US" dirty="0" smtClean="0"/>
              <a:t>You can’t build a skyscraper like a doghouse.</a:t>
            </a:r>
          </a:p>
          <a:p>
            <a:r>
              <a:rPr lang="en-US" dirty="0" smtClean="0"/>
              <a:t>You can’t hand-off work without a plan.</a:t>
            </a:r>
            <a:endParaRPr lang="en-US" dirty="0"/>
          </a:p>
        </p:txBody>
      </p:sp>
      <p:pic>
        <p:nvPicPr>
          <p:cNvPr id="4" name="Picture 3"/>
          <p:cNvPicPr>
            <a:picLocks noChangeAspect="1"/>
          </p:cNvPicPr>
          <p:nvPr/>
        </p:nvPicPr>
        <p:blipFill>
          <a:blip r:embed="rId3"/>
          <a:stretch>
            <a:fillRect/>
          </a:stretch>
        </p:blipFill>
        <p:spPr>
          <a:xfrm>
            <a:off x="4724400" y="1828800"/>
            <a:ext cx="4213693" cy="2800350"/>
          </a:xfrm>
          <a:prstGeom prst="rect">
            <a:avLst/>
          </a:prstGeom>
        </p:spPr>
      </p:pic>
      <p:sp>
        <p:nvSpPr>
          <p:cNvPr id="5" name="TextBox 4"/>
          <p:cNvSpPr txBox="1"/>
          <p:nvPr/>
        </p:nvSpPr>
        <p:spPr>
          <a:xfrm>
            <a:off x="5257800" y="4648200"/>
            <a:ext cx="3429000" cy="646331"/>
          </a:xfrm>
          <a:prstGeom prst="rect">
            <a:avLst/>
          </a:prstGeom>
          <a:noFill/>
        </p:spPr>
        <p:txBody>
          <a:bodyPr wrap="square" rtlCol="0">
            <a:spAutoFit/>
          </a:bodyPr>
          <a:lstStyle/>
          <a:p>
            <a:r>
              <a:rPr lang="en-US" dirty="0" smtClean="0"/>
              <a:t>Once you’ve got </a:t>
            </a:r>
            <a:r>
              <a:rPr lang="en-US" i="1" dirty="0" smtClean="0"/>
              <a:t>this</a:t>
            </a:r>
            <a:r>
              <a:rPr lang="en-US" dirty="0" smtClean="0"/>
              <a:t> in Sprint 1, can you just evolve it?</a:t>
            </a:r>
            <a:endParaRPr lang="en-US" dirty="0"/>
          </a:p>
        </p:txBody>
      </p:sp>
    </p:spTree>
    <p:extLst>
      <p:ext uri="{BB962C8B-B14F-4D97-AF65-F5344CB8AC3E}">
        <p14:creationId xmlns:p14="http://schemas.microsoft.com/office/powerpoint/2010/main" val="36070198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is upfront design bad?</a:t>
            </a:r>
            <a:endParaRPr lang="en-US" dirty="0"/>
          </a:p>
        </p:txBody>
      </p:sp>
      <p:sp>
        <p:nvSpPr>
          <p:cNvPr id="3" name="Content Placeholder 2"/>
          <p:cNvSpPr>
            <a:spLocks noGrp="1"/>
          </p:cNvSpPr>
          <p:nvPr>
            <p:ph idx="1"/>
          </p:nvPr>
        </p:nvSpPr>
        <p:spPr/>
        <p:txBody>
          <a:bodyPr/>
          <a:lstStyle/>
          <a:p>
            <a:r>
              <a:rPr lang="en-US" dirty="0" smtClean="0"/>
              <a:t>Tension between designers and developers</a:t>
            </a:r>
          </a:p>
          <a:p>
            <a:r>
              <a:rPr lang="en-US" dirty="0" smtClean="0"/>
              <a:t>Requirements change</a:t>
            </a:r>
          </a:p>
          <a:p>
            <a:pPr lvl="1"/>
            <a:r>
              <a:rPr lang="en-US" dirty="0" smtClean="0"/>
              <a:t>Good design can accommodate that change! But it must correctly anticipate the KIND of change.</a:t>
            </a:r>
          </a:p>
          <a:p>
            <a:pPr lvl="1"/>
            <a:r>
              <a:rPr lang="en-US" dirty="0" smtClean="0"/>
              <a:t>Maybe because you didn’t understand them at first – better requirements!</a:t>
            </a:r>
          </a:p>
          <a:p>
            <a:pPr lvl="1"/>
            <a:r>
              <a:rPr lang="en-US" dirty="0" smtClean="0"/>
              <a:t>But also requirements change due to business changes – can’t easily plan.</a:t>
            </a:r>
            <a:endParaRPr lang="en-US" dirty="0"/>
          </a:p>
        </p:txBody>
      </p:sp>
    </p:spTree>
    <p:extLst>
      <p:ext uri="{BB962C8B-B14F-4D97-AF65-F5344CB8AC3E}">
        <p14:creationId xmlns:p14="http://schemas.microsoft.com/office/powerpoint/2010/main" val="1663932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 design?</a:t>
            </a:r>
            <a:endParaRPr lang="en-US" dirty="0"/>
          </a:p>
        </p:txBody>
      </p:sp>
      <p:sp>
        <p:nvSpPr>
          <p:cNvPr id="3" name="Content Placeholder 2"/>
          <p:cNvSpPr>
            <a:spLocks noGrp="1"/>
          </p:cNvSpPr>
          <p:nvPr>
            <p:ph idx="1"/>
          </p:nvPr>
        </p:nvSpPr>
        <p:spPr/>
        <p:txBody>
          <a:bodyPr/>
          <a:lstStyle/>
          <a:p>
            <a:r>
              <a:rPr lang="en-US" dirty="0" smtClean="0"/>
              <a:t>A series of at least 3 steps, maybe more.</a:t>
            </a:r>
            <a:endParaRPr lang="en-US" dirty="0" smtClean="0">
              <a:solidFill>
                <a:srgbClr val="FF0000"/>
              </a:solidFill>
            </a:endParaRPr>
          </a:p>
          <a:p>
            <a:pPr lvl="1"/>
            <a:r>
              <a:rPr lang="en-US" dirty="0" smtClean="0">
                <a:solidFill>
                  <a:srgbClr val="FF0000"/>
                </a:solidFill>
              </a:rPr>
              <a:t>What are those steps?</a:t>
            </a:r>
          </a:p>
          <a:p>
            <a:r>
              <a:rPr lang="en-US" dirty="0" smtClean="0"/>
              <a:t>Do this on a Computer so you can easily add/modify steps.</a:t>
            </a:r>
          </a:p>
          <a:p>
            <a:r>
              <a:rPr lang="en-US" dirty="0" smtClean="0"/>
              <a:t>Remember this is a “loose artifact” later!</a:t>
            </a:r>
          </a:p>
          <a:p>
            <a:pPr lvl="1"/>
            <a:r>
              <a:rPr lang="en-US" dirty="0" smtClean="0"/>
              <a:t>You need to remember to keep it up to date.</a:t>
            </a:r>
          </a:p>
          <a:p>
            <a:pPr lvl="1"/>
            <a:r>
              <a:rPr lang="en-US" dirty="0" smtClean="0"/>
              <a:t>Fowler’s “changing requirements.”</a:t>
            </a:r>
            <a:endParaRPr lang="en-US" dirty="0"/>
          </a:p>
        </p:txBody>
      </p:sp>
    </p:spTree>
    <p:extLst>
      <p:ext uri="{BB962C8B-B14F-4D97-AF65-F5344CB8AC3E}">
        <p14:creationId xmlns:p14="http://schemas.microsoft.com/office/powerpoint/2010/main" val="21667614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involves…</a:t>
            </a:r>
            <a:endParaRPr lang="en-US" dirty="0"/>
          </a:p>
        </p:txBody>
      </p:sp>
      <p:sp>
        <p:nvSpPr>
          <p:cNvPr id="3" name="Content Placeholder 2"/>
          <p:cNvSpPr>
            <a:spLocks noGrp="1"/>
          </p:cNvSpPr>
          <p:nvPr>
            <p:ph idx="1"/>
          </p:nvPr>
        </p:nvSpPr>
        <p:spPr>
          <a:xfrm>
            <a:off x="304800" y="1524000"/>
            <a:ext cx="8229600" cy="4525963"/>
          </a:xfrm>
        </p:spPr>
        <p:txBody>
          <a:bodyPr/>
          <a:lstStyle/>
          <a:p>
            <a:r>
              <a:rPr lang="en-US" dirty="0" smtClean="0"/>
              <a:t>Iteration</a:t>
            </a:r>
          </a:p>
          <a:p>
            <a:pPr lvl="1"/>
            <a:r>
              <a:rPr lang="en-US" dirty="0" smtClean="0"/>
              <a:t>Because you can’t get it right the first time.</a:t>
            </a:r>
          </a:p>
          <a:p>
            <a:r>
              <a:rPr lang="en-US" dirty="0" smtClean="0"/>
              <a:t>Abstraction</a:t>
            </a:r>
          </a:p>
          <a:p>
            <a:pPr lvl="1"/>
            <a:r>
              <a:rPr lang="en-US" dirty="0" smtClean="0"/>
              <a:t>At various levels.</a:t>
            </a:r>
          </a:p>
          <a:p>
            <a:pPr lvl="1"/>
            <a:r>
              <a:rPr lang="en-US" dirty="0" smtClean="0"/>
              <a:t>The very abstract </a:t>
            </a:r>
            <a:br>
              <a:rPr lang="en-US" dirty="0" smtClean="0"/>
            </a:br>
            <a:r>
              <a:rPr lang="en-US" dirty="0" smtClean="0"/>
              <a:t>is very tricky.</a:t>
            </a:r>
          </a:p>
          <a:p>
            <a:pPr lvl="1"/>
            <a:r>
              <a:rPr lang="en-US" dirty="0" smtClean="0"/>
              <a:t>What if the </a:t>
            </a:r>
            <a:br>
              <a:rPr lang="en-US" dirty="0" smtClean="0"/>
            </a:br>
            <a:r>
              <a:rPr lang="en-US" dirty="0" smtClean="0"/>
              <a:t>designers </a:t>
            </a:r>
            <a:br>
              <a:rPr lang="en-US" dirty="0" smtClean="0"/>
            </a:br>
            <a:r>
              <a:rPr lang="en-US" dirty="0" smtClean="0"/>
              <a:t>don’t code?</a:t>
            </a:r>
          </a:p>
          <a:p>
            <a:endParaRPr lang="en-US" dirty="0"/>
          </a:p>
        </p:txBody>
      </p:sp>
      <p:pic>
        <p:nvPicPr>
          <p:cNvPr id="4" name="Picture 3"/>
          <p:cNvPicPr>
            <a:picLocks noChangeAspect="1"/>
          </p:cNvPicPr>
          <p:nvPr/>
        </p:nvPicPr>
        <p:blipFill>
          <a:blip r:embed="rId3"/>
          <a:stretch>
            <a:fillRect/>
          </a:stretch>
        </p:blipFill>
        <p:spPr>
          <a:xfrm>
            <a:off x="3962400" y="2667000"/>
            <a:ext cx="5041900" cy="3042159"/>
          </a:xfrm>
          <a:prstGeom prst="rect">
            <a:avLst/>
          </a:prstGeom>
        </p:spPr>
      </p:pic>
      <p:sp>
        <p:nvSpPr>
          <p:cNvPr id="5" name="TextBox 4"/>
          <p:cNvSpPr txBox="1"/>
          <p:nvPr/>
        </p:nvSpPr>
        <p:spPr>
          <a:xfrm>
            <a:off x="4053298" y="5867400"/>
            <a:ext cx="4481102" cy="369332"/>
          </a:xfrm>
          <a:prstGeom prst="rect">
            <a:avLst/>
          </a:prstGeom>
          <a:noFill/>
        </p:spPr>
        <p:txBody>
          <a:bodyPr wrap="none" rtlCol="0">
            <a:spAutoFit/>
          </a:bodyPr>
          <a:lstStyle/>
          <a:p>
            <a:r>
              <a:rPr lang="en-US" dirty="0" smtClean="0"/>
              <a:t>High-level architecture for an Event Processor</a:t>
            </a:r>
            <a:endParaRPr lang="en-US" dirty="0"/>
          </a:p>
        </p:txBody>
      </p:sp>
    </p:spTree>
    <p:extLst>
      <p:ext uri="{BB962C8B-B14F-4D97-AF65-F5344CB8AC3E}">
        <p14:creationId xmlns:p14="http://schemas.microsoft.com/office/powerpoint/2010/main" val="3632442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Fowler on XP</a:t>
            </a:r>
            <a:endParaRPr lang="en-US" dirty="0"/>
          </a:p>
        </p:txBody>
      </p:sp>
      <p:sp>
        <p:nvSpPr>
          <p:cNvPr id="3" name="Content Placeholder 2"/>
          <p:cNvSpPr>
            <a:spLocks noGrp="1"/>
          </p:cNvSpPr>
          <p:nvPr>
            <p:ph idx="1"/>
          </p:nvPr>
        </p:nvSpPr>
        <p:spPr/>
        <p:txBody>
          <a:bodyPr/>
          <a:lstStyle/>
          <a:p>
            <a:r>
              <a:rPr lang="en-US" dirty="0" smtClean="0"/>
              <a:t>How do you avoid the “exponential curve” of costs as you change things to a delivered system?</a:t>
            </a:r>
            <a:endParaRPr lang="en-US" dirty="0"/>
          </a:p>
        </p:txBody>
      </p:sp>
      <p:pic>
        <p:nvPicPr>
          <p:cNvPr id="4" name="Picture 3"/>
          <p:cNvPicPr>
            <a:picLocks noChangeAspect="1"/>
          </p:cNvPicPr>
          <p:nvPr/>
        </p:nvPicPr>
        <p:blipFill>
          <a:blip r:embed="rId3"/>
          <a:stretch>
            <a:fillRect/>
          </a:stretch>
        </p:blipFill>
        <p:spPr>
          <a:xfrm>
            <a:off x="2667000" y="2909312"/>
            <a:ext cx="5575300" cy="3720088"/>
          </a:xfrm>
          <a:prstGeom prst="rect">
            <a:avLst/>
          </a:prstGeom>
        </p:spPr>
      </p:pic>
      <p:pic>
        <p:nvPicPr>
          <p:cNvPr id="5" name="Picture 4"/>
          <p:cNvPicPr>
            <a:picLocks noChangeAspect="1"/>
          </p:cNvPicPr>
          <p:nvPr/>
        </p:nvPicPr>
        <p:blipFill>
          <a:blip r:embed="rId4"/>
          <a:stretch>
            <a:fillRect/>
          </a:stretch>
        </p:blipFill>
        <p:spPr>
          <a:xfrm>
            <a:off x="2667000" y="2819400"/>
            <a:ext cx="5715000" cy="3813302"/>
          </a:xfrm>
          <a:prstGeom prst="rect">
            <a:avLst/>
          </a:prstGeom>
        </p:spPr>
      </p:pic>
      <p:sp>
        <p:nvSpPr>
          <p:cNvPr id="6" name="TextBox 5"/>
          <p:cNvSpPr txBox="1"/>
          <p:nvPr/>
        </p:nvSpPr>
        <p:spPr>
          <a:xfrm>
            <a:off x="990600" y="4572000"/>
            <a:ext cx="1524000" cy="646331"/>
          </a:xfrm>
          <a:prstGeom prst="rect">
            <a:avLst/>
          </a:prstGeom>
          <a:noFill/>
        </p:spPr>
        <p:txBody>
          <a:bodyPr wrap="square" rtlCol="0">
            <a:spAutoFit/>
          </a:bodyPr>
          <a:lstStyle/>
          <a:p>
            <a:r>
              <a:rPr lang="en-US" dirty="0" smtClean="0"/>
              <a:t>Kent Beck’s version!</a:t>
            </a:r>
            <a:endParaRPr lang="en-US" dirty="0"/>
          </a:p>
        </p:txBody>
      </p:sp>
      <p:sp>
        <p:nvSpPr>
          <p:cNvPr id="7" name="TextBox 6"/>
          <p:cNvSpPr txBox="1"/>
          <p:nvPr/>
        </p:nvSpPr>
        <p:spPr>
          <a:xfrm>
            <a:off x="4267200" y="3886200"/>
            <a:ext cx="4341566" cy="369332"/>
          </a:xfrm>
          <a:prstGeom prst="rect">
            <a:avLst/>
          </a:prstGeom>
          <a:noFill/>
        </p:spPr>
        <p:txBody>
          <a:bodyPr wrap="none" rtlCol="0">
            <a:spAutoFit/>
          </a:bodyPr>
          <a:lstStyle/>
          <a:p>
            <a:r>
              <a:rPr lang="en-US" dirty="0" smtClean="0"/>
              <a:t>But you have to do the “enabling practices”!</a:t>
            </a:r>
            <a:endParaRPr lang="en-US" dirty="0"/>
          </a:p>
        </p:txBody>
      </p:sp>
    </p:spTree>
    <p:extLst>
      <p:ext uri="{BB962C8B-B14F-4D97-AF65-F5344CB8AC3E}">
        <p14:creationId xmlns:p14="http://schemas.microsoft.com/office/powerpoint/2010/main" val="1927404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this is economics</a:t>
            </a:r>
            <a:endParaRPr lang="en-US" dirty="0"/>
          </a:p>
        </p:txBody>
      </p:sp>
      <p:sp>
        <p:nvSpPr>
          <p:cNvPr id="3" name="Content Placeholder 2"/>
          <p:cNvSpPr>
            <a:spLocks noGrp="1"/>
          </p:cNvSpPr>
          <p:nvPr>
            <p:ph idx="1"/>
          </p:nvPr>
        </p:nvSpPr>
        <p:spPr/>
        <p:txBody>
          <a:bodyPr>
            <a:normAutofit fontScale="92500"/>
          </a:bodyPr>
          <a:lstStyle/>
          <a:p>
            <a:r>
              <a:rPr lang="en-US" dirty="0" smtClean="0"/>
              <a:t>If the customer is doing “pay as you go,” then they’ll balk at paying for a lot of design up front.</a:t>
            </a:r>
          </a:p>
          <a:p>
            <a:r>
              <a:rPr lang="en-US" dirty="0" smtClean="0"/>
              <a:t>And you could get it wrong… and eat those costs.</a:t>
            </a:r>
          </a:p>
          <a:p>
            <a:r>
              <a:rPr lang="en-US" dirty="0" smtClean="0"/>
              <a:t>A simple system:</a:t>
            </a:r>
          </a:p>
          <a:p>
            <a:pPr lvl="1"/>
            <a:r>
              <a:rPr lang="en-US" dirty="0" smtClean="0"/>
              <a:t>Runs all the tests</a:t>
            </a:r>
          </a:p>
          <a:p>
            <a:pPr lvl="1"/>
            <a:r>
              <a:rPr lang="en-US" dirty="0" smtClean="0"/>
              <a:t>Reveals all the intention</a:t>
            </a:r>
          </a:p>
          <a:p>
            <a:pPr lvl="1"/>
            <a:r>
              <a:rPr lang="en-US" dirty="0" smtClean="0"/>
              <a:t>No duplication</a:t>
            </a:r>
          </a:p>
          <a:p>
            <a:pPr lvl="1"/>
            <a:r>
              <a:rPr lang="en-US" dirty="0" smtClean="0"/>
              <a:t>Fewest number of classes or methods</a:t>
            </a:r>
            <a:endParaRPr lang="en-US" dirty="0"/>
          </a:p>
        </p:txBody>
      </p:sp>
    </p:spTree>
    <p:extLst>
      <p:ext uri="{BB962C8B-B14F-4D97-AF65-F5344CB8AC3E}">
        <p14:creationId xmlns:p14="http://schemas.microsoft.com/office/powerpoint/2010/main" val="3650925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it is social</a:t>
            </a:r>
            <a:endParaRPr lang="en-US" dirty="0"/>
          </a:p>
        </p:txBody>
      </p:sp>
      <p:sp>
        <p:nvSpPr>
          <p:cNvPr id="3" name="Content Placeholder 2"/>
          <p:cNvSpPr>
            <a:spLocks noGrp="1"/>
          </p:cNvSpPr>
          <p:nvPr>
            <p:ph idx="1"/>
          </p:nvPr>
        </p:nvSpPr>
        <p:spPr/>
        <p:txBody>
          <a:bodyPr/>
          <a:lstStyle/>
          <a:p>
            <a:r>
              <a:rPr lang="en-US" dirty="0" smtClean="0"/>
              <a:t>Someone has to explain design to someone else.</a:t>
            </a:r>
          </a:p>
          <a:p>
            <a:r>
              <a:rPr lang="en-US" dirty="0" smtClean="0"/>
              <a:t>Like all the stakeholders.</a:t>
            </a:r>
            <a:endParaRPr lang="en-US" dirty="0"/>
          </a:p>
        </p:txBody>
      </p:sp>
      <p:pic>
        <p:nvPicPr>
          <p:cNvPr id="4" name="Picture 3" descr="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619500"/>
            <a:ext cx="4267200" cy="2667000"/>
          </a:xfrm>
          <a:prstGeom prst="rect">
            <a:avLst/>
          </a:prstGeom>
        </p:spPr>
      </p:pic>
    </p:spTree>
    <p:extLst>
      <p:ext uri="{BB962C8B-B14F-4D97-AF65-F5344CB8AC3E}">
        <p14:creationId xmlns:p14="http://schemas.microsoft.com/office/powerpoint/2010/main" val="20266030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1861</TotalTime>
  <Words>2026</Words>
  <Application>Microsoft Macintosh PowerPoint</Application>
  <PresentationFormat>On-screen Show (4:3)</PresentationFormat>
  <Paragraphs>240</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Design and Integration: Part 2</vt:lpstr>
      <vt:lpstr>Why would you want to design?</vt:lpstr>
      <vt:lpstr>Design is dead?</vt:lpstr>
      <vt:lpstr>But why is upfront design bad?</vt:lpstr>
      <vt:lpstr>How do you do design?</vt:lpstr>
      <vt:lpstr>Always involves…</vt:lpstr>
      <vt:lpstr>Fowler on XP</vt:lpstr>
      <vt:lpstr>Some of this is economics</vt:lpstr>
      <vt:lpstr>Some of it is social</vt:lpstr>
      <vt:lpstr>Frameworks</vt:lpstr>
      <vt:lpstr>Reuse?</vt:lpstr>
      <vt:lpstr>Recall the standard design sequence</vt:lpstr>
      <vt:lpstr>High-level design looks like  good brainstorming</vt:lpstr>
      <vt:lpstr>Fowler and Fowler…</vt:lpstr>
      <vt:lpstr>Does Refactoring Violate YAGNI</vt:lpstr>
      <vt:lpstr>Design Patterns?</vt:lpstr>
      <vt:lpstr>Design Patterns?</vt:lpstr>
      <vt:lpstr>Can Refactoring Lead You To Patterns?</vt:lpstr>
      <vt:lpstr>Design also should be more than English language statements!</vt:lpstr>
      <vt:lpstr>Are there things worth “planning in”?</vt:lpstr>
      <vt:lpstr>Personalities weigh in</vt:lpstr>
      <vt:lpstr>Revisiting the tension</vt:lpstr>
      <vt:lpstr>Any time you distinguish roles, you have similar problems…</vt:lpstr>
      <vt:lpstr>What’s an architect have to do? - 1</vt:lpstr>
      <vt:lpstr>What’s an architect have to do? - 2</vt:lpstr>
      <vt:lpstr>Living in Flatland</vt:lpstr>
      <vt:lpstr>Flat is a state of mind?</vt:lpstr>
      <vt:lpstr>Design at IDEO</vt:lpstr>
      <vt:lpstr>Summary for requirements and design</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and Design: Part 3</dc:title>
  <dc:creator>Mike Hewner</dc:creator>
  <cp:lastModifiedBy>Steve Chenoweth</cp:lastModifiedBy>
  <cp:revision>36</cp:revision>
  <dcterms:created xsi:type="dcterms:W3CDTF">2013-10-24T15:28:29Z</dcterms:created>
  <dcterms:modified xsi:type="dcterms:W3CDTF">2015-04-23T22:48:27Z</dcterms:modified>
</cp:coreProperties>
</file>